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259" r:id="rId2"/>
    <p:sldId id="257" r:id="rId3"/>
    <p:sldId id="300" r:id="rId4"/>
    <p:sldId id="308" r:id="rId5"/>
    <p:sldId id="309" r:id="rId6"/>
    <p:sldId id="310" r:id="rId7"/>
    <p:sldId id="311" r:id="rId8"/>
    <p:sldId id="301" r:id="rId9"/>
    <p:sldId id="313" r:id="rId10"/>
    <p:sldId id="351" r:id="rId11"/>
    <p:sldId id="352" r:id="rId12"/>
    <p:sldId id="264" r:id="rId13"/>
    <p:sldId id="359" r:id="rId14"/>
    <p:sldId id="360" r:id="rId15"/>
    <p:sldId id="361" r:id="rId16"/>
    <p:sldId id="364" r:id="rId17"/>
    <p:sldId id="362" r:id="rId18"/>
    <p:sldId id="363" r:id="rId19"/>
    <p:sldId id="365" r:id="rId20"/>
    <p:sldId id="367" r:id="rId21"/>
    <p:sldId id="370" r:id="rId22"/>
    <p:sldId id="368" r:id="rId23"/>
    <p:sldId id="366" r:id="rId24"/>
    <p:sldId id="384" r:id="rId25"/>
    <p:sldId id="385" r:id="rId26"/>
    <p:sldId id="386" r:id="rId27"/>
    <p:sldId id="374" r:id="rId28"/>
    <p:sldId id="299" r:id="rId29"/>
    <p:sldId id="371" r:id="rId30"/>
    <p:sldId id="307" r:id="rId31"/>
    <p:sldId id="373" r:id="rId32"/>
    <p:sldId id="412" r:id="rId33"/>
    <p:sldId id="376" r:id="rId34"/>
    <p:sldId id="381" r:id="rId35"/>
    <p:sldId id="377" r:id="rId36"/>
    <p:sldId id="380" r:id="rId37"/>
    <p:sldId id="383" r:id="rId38"/>
    <p:sldId id="400" r:id="rId39"/>
    <p:sldId id="401" r:id="rId40"/>
    <p:sldId id="402" r:id="rId41"/>
    <p:sldId id="349" r:id="rId42"/>
    <p:sldId id="347" r:id="rId43"/>
    <p:sldId id="403" r:id="rId44"/>
    <p:sldId id="404" r:id="rId45"/>
    <p:sldId id="405" r:id="rId46"/>
    <p:sldId id="413" r:id="rId47"/>
    <p:sldId id="387" r:id="rId48"/>
    <p:sldId id="395" r:id="rId49"/>
    <p:sldId id="396" r:id="rId50"/>
    <p:sldId id="258" r:id="rId51"/>
    <p:sldId id="345" r:id="rId52"/>
    <p:sldId id="338" r:id="rId53"/>
    <p:sldId id="265" r:id="rId54"/>
    <p:sldId id="369" r:id="rId55"/>
    <p:sldId id="375" r:id="rId56"/>
    <p:sldId id="411" r:id="rId57"/>
    <p:sldId id="410" r:id="rId58"/>
    <p:sldId id="372" r:id="rId59"/>
    <p:sldId id="397" r:id="rId60"/>
    <p:sldId id="398" r:id="rId61"/>
    <p:sldId id="378" r:id="rId62"/>
    <p:sldId id="379" r:id="rId63"/>
    <p:sldId id="399" r:id="rId64"/>
    <p:sldId id="408" r:id="rId65"/>
    <p:sldId id="409" r:id="rId66"/>
    <p:sldId id="388" r:id="rId67"/>
    <p:sldId id="389" r:id="rId68"/>
    <p:sldId id="390" r:id="rId69"/>
    <p:sldId id="391" r:id="rId70"/>
    <p:sldId id="393" r:id="rId71"/>
    <p:sldId id="394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/>
    <p:restoredTop sz="86356"/>
  </p:normalViewPr>
  <p:slideViewPr>
    <p:cSldViewPr snapToGrid="0" snapToObjects="1">
      <p:cViewPr varScale="1">
        <p:scale>
          <a:sx n="129" d="100"/>
          <a:sy n="129" d="100"/>
        </p:scale>
        <p:origin x="1656" y="176"/>
      </p:cViewPr>
      <p:guideLst/>
    </p:cSldViewPr>
  </p:slideViewPr>
  <p:outlineViewPr>
    <p:cViewPr>
      <p:scale>
        <a:sx n="33" d="100"/>
        <a:sy n="33" d="100"/>
      </p:scale>
      <p:origin x="0" y="-1905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D727-00BF-3847-9A89-DAE4478453D8}" type="datetimeFigureOut">
              <a:rPr lang="en-US" smtClean="0"/>
              <a:t>12/14/19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07D8-85D4-784E-BC80-DE60F468C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642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7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Y_t</a:t>
            </a:r>
            <a:r>
              <a:rPr lang="en-US" dirty="0"/>
              <a:t> is the Yukawa coupling(interaction between a scalar field and Dirac field),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Infrared safe: reconstruction is unaffected by soft radiation of photons</a:t>
            </a:r>
          </a:p>
          <a:p>
            <a:r>
              <a:rPr lang="en-US" dirty="0"/>
              <a:t>Jet area: unaffected by soft radiation, low </a:t>
            </a:r>
            <a:r>
              <a:rPr lang="en-US" dirty="0" err="1"/>
              <a:t>pT</a:t>
            </a:r>
            <a:r>
              <a:rPr lang="en-US" dirty="0"/>
              <a:t> photons will not have a min from the above</a:t>
            </a:r>
          </a:p>
          <a:p>
            <a:r>
              <a:rPr lang="en-US" dirty="0"/>
              <a:t>P = 1: Inclusive 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  <a:p>
            <a:r>
              <a:rPr lang="en-US" dirty="0"/>
              <a:t>P = 0: Inclusive Cambridge/Aachen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a modified Newtonian gravity at low accelerations or Dark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P_R = (-1)^3(B-L)+2s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8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</a:p>
              <a:p>
                <a:r>
                  <a:rPr lang="en-US" baseline="0" dirty="0"/>
                  <a:t>QED: </a:t>
                </a:r>
                <a14:m>
                  <m:oMath xmlns:m="http://schemas.openxmlformats.org/officeDocument/2006/math"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baseline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baseline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baseline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ℏ</m:t>
                        </m:r>
                        <m:r>
                          <a:rPr lang="en-US" b="0" i="1" baseline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QCD: 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:r>
                  <a:rPr lang="en-US" b="0" i="0">
                    <a:latin typeface="Cambria Math" panose="02040503050406030204" pitchFamily="18" charset="0"/>
                  </a:rPr>
                  <a:t>𝛼_𝑎^(−1) (𝑄)</a:t>
                </a:r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Tracker muon: propagate tracks to the muon system with a loose matching to DT or CSC segments, </a:t>
            </a:r>
            <a:r>
              <a:rPr lang="en-US" dirty="0" err="1"/>
              <a:t>pT</a:t>
            </a:r>
            <a:r>
              <a:rPr lang="en-US" dirty="0"/>
              <a:t> &gt; 0.5 and p &gt; 2.5 GeV. </a:t>
            </a:r>
          </a:p>
          <a:p>
            <a:r>
              <a:rPr lang="en-US" dirty="0"/>
              <a:t>Global muon: matching standalone muon tracks with tracker tracks. </a:t>
            </a:r>
          </a:p>
          <a:p>
            <a:r>
              <a:rPr lang="en-US" dirty="0"/>
              <a:t>Electrons: (E(</a:t>
            </a:r>
            <a:r>
              <a:rPr lang="en-US" dirty="0" err="1"/>
              <a:t>brem</a:t>
            </a:r>
            <a:r>
              <a:rPr lang="en-US" dirty="0"/>
              <a:t>)/E)=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6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8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4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1800" cap="all" spc="151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6492881"/>
            <a:ext cx="153329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C324876-ED38-FA43-91C2-68A1A1E50E6E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0988" y="64928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E6B1BF06-9164-D142-91BE-5D60A72AB1B7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2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2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B025992A-F442-6748-9FEF-5D626D31A00A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88197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1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" y="6492881"/>
            <a:ext cx="1733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8E9ADB-31D4-E342-B8B5-A53E48FCA773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0988" y="64911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9286335-8193-D343-A4F3-9AE2821B5C08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C0AFF37-631E-0C40-BC19-4BF2BF285307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3FCCF2A-B3BA-9240-B61A-F18BEC061176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588375"/>
            <a:ext cx="12192003" cy="269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211C6-E7AD-5545-91AE-06ECF35C9D5B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5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3839B1C-F966-094F-B2F2-826B485DDCA3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1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FEDC5249-D835-0448-92FF-0809D12C75F4}" type="datetime1">
              <a:rPr lang="en-US" smtClean="0"/>
              <a:t>12/14/19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229480"/>
            <a:ext cx="11511148" cy="52359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769" y="6492881"/>
            <a:ext cx="151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8F811408-B8CB-EB42-8890-A4FC84785F75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92881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83" rtl="0" eaLnBrk="1" latinLnBrk="0" hangingPunct="1">
        <a:lnSpc>
          <a:spcPct val="85000"/>
        </a:lnSpc>
        <a:spcBef>
          <a:spcPct val="0"/>
        </a:spcBef>
        <a:buNone/>
        <a:defRPr sz="44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1361-6471/aabea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hep-ex/9503003" TargetMode="Externa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inspirehep.net/record/841618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c/cd/Rotation_curve_of_spiral_galaxy_Messier_33_%28Triangulum%29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4" Type="http://schemas.openxmlformats.org/officeDocument/2006/relationships/image" Target="../media/image7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ontent/discoveries-highlights-shining-a-light-on-dark-matter" TargetMode="External"/><Relationship Id="rId2" Type="http://schemas.openxmlformats.org/officeDocument/2006/relationships/hyperlink" Target="https://upload.wikimedia.org/wikipedia/commons/c/cd/Rotation_curve_of_spiral_galaxy_Messier_33_%28Triangulum%29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emf"/><Relationship Id="rId5" Type="http://schemas.openxmlformats.org/officeDocument/2006/relationships/image" Target="../media/image122.emf"/><Relationship Id="rId4" Type="http://schemas.openxmlformats.org/officeDocument/2006/relationships/image" Target="../media/image121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5" Type="http://schemas.openxmlformats.org/officeDocument/2006/relationships/image" Target="../media/image127.emf"/><Relationship Id="rId4" Type="http://schemas.openxmlformats.org/officeDocument/2006/relationships/image" Target="../media/image126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436-6318-DF49-8460-2E61261FA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for Top </a:t>
            </a:r>
            <a:r>
              <a:rPr lang="en-US" dirty="0" err="1"/>
              <a:t>Squarks</a:t>
            </a:r>
            <a:r>
              <a:rPr lang="en-US" dirty="0"/>
              <a:t> via All-hadronic Decay Channels with Heavy Object Tagging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7231-7687-AF4A-B4E5-CAC354C30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Kilpatrick</a:t>
            </a:r>
          </a:p>
          <a:p>
            <a:r>
              <a:rPr lang="en-US" dirty="0"/>
              <a:t>Doctoral Candidate</a:t>
            </a:r>
          </a:p>
          <a:p>
            <a:r>
              <a:rPr lang="en-US" dirty="0"/>
              <a:t>Rice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7700-3DA1-F441-8F41-0D575D4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4876-ED38-FA43-91C2-68A1A1E50E6E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8F83-12D9-D841-8616-D5A4F512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414F-7794-9D48-94E6-BFA7BD58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2316-BCED-4A4E-9D83-302C05D6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the Gauge Couplings</a:t>
            </a:r>
          </a:p>
          <a:p>
            <a:pPr lvl="1"/>
            <a:r>
              <a:rPr lang="en-US" dirty="0"/>
              <a:t>SUSY allows for EM, Weak, and QCD to unify at large energy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81F96-A496-0E44-AF08-BC492DB904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48BCB-389B-F547-B92B-E20C5B4B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0FC6-A738-EC45-94F8-7D8E941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022A41-80BB-F042-B5BD-BAE584B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Unified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67A37-46F7-AB48-BB51-E486937C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6" y="2236375"/>
            <a:ext cx="5156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9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b="1" dirty="0"/>
              <a:t>Compact Muon Solenoid</a:t>
            </a:r>
          </a:p>
          <a:p>
            <a:pPr lvl="1"/>
            <a:r>
              <a:rPr lang="en-US" b="1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518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45" y="1071032"/>
            <a:ext cx="5491843" cy="369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LHC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13 </a:t>
                </a:r>
                <a:r>
                  <a:rPr lang="en-US" dirty="0" err="1"/>
                  <a:t>TeV</a:t>
                </a:r>
                <a:r>
                  <a:rPr lang="en-US" dirty="0"/>
                  <a:t> p-p collisions</a:t>
                </a:r>
              </a:p>
              <a:p>
                <a:pPr lvl="1"/>
                <a:r>
                  <a:rPr lang="en-US" dirty="0"/>
                  <a:t>Luminosity: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  <a:blipFill rotWithShape="0">
                <a:blip r:embed="rId3"/>
                <a:stretch>
                  <a:fillRect l="-2143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Muon Solenoid (CMS)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" y="2113756"/>
            <a:ext cx="5609790" cy="43322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0581" y="1071032"/>
            <a:ext cx="5515407" cy="369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25700" y="1071032"/>
            <a:ext cx="3594881" cy="22690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25700" y="3340100"/>
            <a:ext cx="3594881" cy="1422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6D1635-2FFB-8B44-B41D-1C7700EC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2" y="783168"/>
            <a:ext cx="2786735" cy="1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2B33-81D1-3346-BBC6-B864100483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173-AAF5-AD43-891E-9B6567909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65768-2DA7-C94F-805F-B51895B9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65FE0-7D27-FB44-9F97-DE63BB30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Detector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2A3B00-C2DD-4C48-8D62-FD867F7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</p:spPr>
      </p:pic>
    </p:spTree>
    <p:extLst>
      <p:ext uri="{BB962C8B-B14F-4D97-AF65-F5344CB8AC3E}">
        <p14:creationId xmlns:p14="http://schemas.microsoft.com/office/powerpoint/2010/main" val="86617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906220B3-5EBB-EC40-BA6E-016DF00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CF91-B991-144F-86F7-7DFB914EA1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4CC3-7ABD-DA42-86D5-52F1700A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7125-6D32-2046-8ED7-BBDA03252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786F6-BEA2-1042-AFD8-99E3ACDC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Interaction</a:t>
            </a:r>
          </a:p>
        </p:txBody>
      </p:sp>
      <p:pic>
        <p:nvPicPr>
          <p:cNvPr id="10" name="Picture 9" descr="MuonTrack.gif">
            <a:extLst>
              <a:ext uri="{FF2B5EF4-FFF2-40B4-BE49-F238E27FC236}">
                <a16:creationId xmlns:a16="http://schemas.microsoft.com/office/drawing/2014/main" id="{32770F5F-D866-EF41-B92C-25EF0AE7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1" y="3061855"/>
            <a:ext cx="9130964" cy="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14F87E36-94F5-CC4A-8DC0-553045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8AFF-7AE5-AA40-8713-BBD502B82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5EF4-EA0A-D745-85B3-316319F9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0E0B-07F1-3E4C-9775-6FBA88E0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A05D9-50E6-D141-B8FD-68A26A09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Interaction</a:t>
            </a:r>
          </a:p>
        </p:txBody>
      </p:sp>
      <p:pic>
        <p:nvPicPr>
          <p:cNvPr id="8" name="Picture 7" descr="ElectronHits.gif">
            <a:extLst>
              <a:ext uri="{FF2B5EF4-FFF2-40B4-BE49-F238E27FC236}">
                <a16:creationId xmlns:a16="http://schemas.microsoft.com/office/drawing/2014/main" id="{3B3886E0-4069-6747-A1C9-51C8829A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5" y="3429000"/>
            <a:ext cx="1645272" cy="6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A36ABA0-B0D2-1C4E-A58F-825AEB3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ABD4-AEE8-FE4A-941E-BC830A5CC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11B5-3528-A64C-A1FB-E43CDF6C0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99D-01F6-DB4E-A8C0-16B9B9D2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7D3397-389C-3444-B610-B60BB199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Interaction</a:t>
            </a:r>
          </a:p>
        </p:txBody>
      </p:sp>
      <p:pic>
        <p:nvPicPr>
          <p:cNvPr id="8" name="Picture 7" descr="PhotonTrack.gif">
            <a:extLst>
              <a:ext uri="{FF2B5EF4-FFF2-40B4-BE49-F238E27FC236}">
                <a16:creationId xmlns:a16="http://schemas.microsoft.com/office/drawing/2014/main" id="{4FBBDCA0-D15B-114E-8867-0F21845B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1" y="2752200"/>
            <a:ext cx="1316668" cy="818903"/>
          </a:xfrm>
          <a:prstGeom prst="rect">
            <a:avLst/>
          </a:prstGeom>
        </p:spPr>
      </p:pic>
      <p:pic>
        <p:nvPicPr>
          <p:cNvPr id="9" name="Picture 8" descr="PhotonHits.gif">
            <a:extLst>
              <a:ext uri="{FF2B5EF4-FFF2-40B4-BE49-F238E27FC236}">
                <a16:creationId xmlns:a16="http://schemas.microsoft.com/office/drawing/2014/main" id="{0708F9EE-865F-3645-9169-D2946483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29" y="2554550"/>
            <a:ext cx="349429" cy="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96A0E587-97AD-D442-A9C8-3E4865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B61E7-3A0F-1048-926A-329E17A494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1158-D90F-8E40-B53B-A22874CD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CCB1-3D04-FC48-A2E3-D841FBB5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C97600-111C-724A-B528-B94E23B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Charged Hadron Interaction</a:t>
            </a:r>
          </a:p>
        </p:txBody>
      </p:sp>
      <p:pic>
        <p:nvPicPr>
          <p:cNvPr id="8" name="Picture 7" descr="ChargedHadronHits.gif">
            <a:extLst>
              <a:ext uri="{FF2B5EF4-FFF2-40B4-BE49-F238E27FC236}">
                <a16:creationId xmlns:a16="http://schemas.microsoft.com/office/drawing/2014/main" id="{DE5A5B62-3472-F14F-9ECE-EBA3AA9F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4" y="3428999"/>
            <a:ext cx="2991799" cy="1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C2F9373-E935-8D4C-826A-1FF1B92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0BCB-E041-C841-BD5A-6C21F7BF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F573-A9DC-2047-8592-252B663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A116-4DDF-7C4F-84FD-C9D110A8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2CF9A-1718-6244-95BD-008C94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Hadron Interaction</a:t>
            </a:r>
          </a:p>
        </p:txBody>
      </p:sp>
      <p:pic>
        <p:nvPicPr>
          <p:cNvPr id="8" name="Picture 7" descr="NeutralHadronTrack.gif">
            <a:extLst>
              <a:ext uri="{FF2B5EF4-FFF2-40B4-BE49-F238E27FC236}">
                <a16:creationId xmlns:a16="http://schemas.microsoft.com/office/drawing/2014/main" id="{3400B2AA-F4F8-BA44-BF87-02B1B7A4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28" y="2788343"/>
            <a:ext cx="2482987" cy="744060"/>
          </a:xfrm>
          <a:prstGeom prst="rect">
            <a:avLst/>
          </a:prstGeom>
        </p:spPr>
      </p:pic>
      <p:pic>
        <p:nvPicPr>
          <p:cNvPr id="9" name="Picture 8" descr="NeutralHadronHits.gif">
            <a:extLst>
              <a:ext uri="{FF2B5EF4-FFF2-40B4-BE49-F238E27FC236}">
                <a16:creationId xmlns:a16="http://schemas.microsoft.com/office/drawing/2014/main" id="{FAE173F4-3635-824B-9210-7235E8B1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84" y="2344575"/>
            <a:ext cx="1211828" cy="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b="1" dirty="0"/>
              <a:t>All-hadronic Top </a:t>
            </a:r>
            <a:r>
              <a:rPr lang="en-US" b="1" dirty="0" err="1"/>
              <a:t>Squark</a:t>
            </a:r>
            <a:r>
              <a:rPr lang="en-US" b="1" dirty="0"/>
              <a:t> Search</a:t>
            </a:r>
          </a:p>
          <a:p>
            <a:pPr lvl="1"/>
            <a:r>
              <a:rPr lang="en-US" b="1" dirty="0"/>
              <a:t>Kinematic Variables</a:t>
            </a:r>
          </a:p>
          <a:p>
            <a:pPr lvl="1"/>
            <a:r>
              <a:rPr lang="en-US" b="1" dirty="0"/>
              <a:t>Search region design</a:t>
            </a:r>
          </a:p>
          <a:p>
            <a:pPr lvl="1"/>
            <a:r>
              <a:rPr lang="en-US" b="1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58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Standard Model</a:t>
            </a:r>
          </a:p>
          <a:p>
            <a:pPr lvl="1"/>
            <a:r>
              <a:rPr lang="en-US" b="1" dirty="0"/>
              <a:t>What is it?</a:t>
            </a:r>
          </a:p>
          <a:p>
            <a:pPr lvl="1"/>
            <a:r>
              <a:rPr lang="en-US" b="1" dirty="0"/>
              <a:t>Dark Matter</a:t>
            </a:r>
          </a:p>
          <a:p>
            <a:pPr lvl="1"/>
            <a:r>
              <a:rPr lang="en-US" b="1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36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Hadronization</a:t>
                </a:r>
              </a:p>
              <a:p>
                <a:pPr lvl="1"/>
                <a:r>
                  <a:rPr lang="en-US" dirty="0"/>
                  <a:t>Radiation of gluons and pair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algorithms for attributing particles for a particular jet</a:t>
                </a:r>
              </a:p>
              <a:p>
                <a:pPr lvl="1"/>
                <a:r>
                  <a:rPr lang="en-US" dirty="0"/>
                  <a:t>Reconstruct jets with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62C0-6ECF-6641-B753-3C4BBF9DB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8838-F0BE-8740-89E9-62E84355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23C9-AE8B-7D4A-984F-4EB066C3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DE85-F147-EA4D-A855-3B6AFA48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Reconstruction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5F21-B168-B64B-9493-F9CD5B95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3134022"/>
            <a:ext cx="6894715" cy="303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34D6-9757-C847-8BB3-28A68252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</p:spPr>
            <p:txBody>
              <a:bodyPr/>
              <a:lstStyle/>
              <a:p>
                <a:r>
                  <a:rPr lang="en-US" dirty="0"/>
                  <a:t>How to Identify b quarks?</a:t>
                </a:r>
              </a:p>
              <a:p>
                <a:pPr lvl="1"/>
                <a:r>
                  <a:rPr lang="en-US" dirty="0"/>
                  <a:t>Lifetime: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lvl="1"/>
                <a:r>
                  <a:rPr lang="en-US" dirty="0"/>
                  <a:t>Moves significant distance away from PV</a:t>
                </a:r>
              </a:p>
              <a:p>
                <a:pPr lvl="1"/>
                <a:r>
                  <a:rPr lang="en-US" dirty="0"/>
                  <a:t>Momentum dependent methods</a:t>
                </a:r>
              </a:p>
              <a:p>
                <a:pPr lvl="2"/>
                <a:r>
                  <a:rPr lang="en-US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r>
                  <a:rPr lang="en-US" b="0" dirty="0"/>
                  <a:t> GeV</a:t>
                </a:r>
              </a:p>
              <a:p>
                <a:pPr lvl="3"/>
                <a:r>
                  <a:rPr lang="en-US" dirty="0"/>
                  <a:t>Deep Neural network inputs: tracks, SV, masses of vertices, IP significance</a:t>
                </a:r>
              </a:p>
              <a:p>
                <a:pPr lvl="2"/>
                <a:r>
                  <a:rPr lang="en-US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3"/>
                <a:r>
                  <a:rPr lang="en-US" dirty="0"/>
                  <a:t>IP and significance, Pointing angle, and tracks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  <a:blipFill>
                <a:blip r:embed="rId2"/>
                <a:stretch>
                  <a:fillRect l="-19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B50E0-3A8F-E048-973C-1A570B5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A4D2-3F7D-DF42-B779-7BEB4A24F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78A00-AFBC-2246-8EA6-8476C548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37035-BF22-7C4F-918B-3E3E253E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13A5D-BD4F-8648-9AF6-7A4C105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7" y="1946852"/>
            <a:ext cx="5347855" cy="3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5D344D-93EA-3D49-A030-AD989C4F02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Different Types of Top Reconstruction</a:t>
                </a:r>
              </a:p>
              <a:p>
                <a:pPr lvl="1"/>
                <a:r>
                  <a:rPr lang="en-US" dirty="0"/>
                  <a:t>Resolved tops</a:t>
                </a:r>
              </a:p>
              <a:p>
                <a:pPr lvl="2"/>
                <a:r>
                  <a:rPr lang="en-US" dirty="0"/>
                  <a:t>Can distinguish each individual jet of the top decay</a:t>
                </a:r>
              </a:p>
              <a:p>
                <a:pPr lvl="3"/>
                <a:r>
                  <a:rPr lang="en-US" dirty="0"/>
                  <a:t>Three jets with invariant mass of 100-250 GeV</a:t>
                </a:r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Merged top/W</a:t>
                </a:r>
              </a:p>
              <a:p>
                <a:pPr lvl="2"/>
                <a:r>
                  <a:rPr lang="en-US" dirty="0"/>
                  <a:t>Boosted jets</a:t>
                </a:r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=0.8,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 (200)</m:t>
                    </m:r>
                  </m:oMath>
                </a14:m>
                <a:r>
                  <a:rPr lang="en-US" dirty="0"/>
                  <a:t> GeV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95D344D-93EA-3D49-A030-AD989C4F02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E7EF7-C647-A547-B291-DB14F2E49C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ECFE5-F73A-A940-992D-BD223101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0FF6-C6A2-B840-8DFE-890F733B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60F563-BC90-714D-AA92-5724CF11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Object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8ACD-773F-FC41-8F8E-17136498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536" y="2816041"/>
            <a:ext cx="6480464" cy="28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</p:spPr>
            <p:txBody>
              <a:bodyPr/>
              <a:lstStyle/>
              <a:p>
                <a:r>
                  <a:rPr lang="en-US" dirty="0"/>
                  <a:t>Vector sum of total momentum measured in the detector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SUSY expects to miss the measurement of neutralino</a:t>
                </a:r>
              </a:p>
              <a:p>
                <a:pPr lvl="1"/>
                <a:r>
                  <a:rPr lang="en-US" dirty="0"/>
                  <a:t>SM has neutrinos which also escape detection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  <a:blipFill>
                <a:blip r:embed="rId2"/>
                <a:stretch>
                  <a:fillRect l="-35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D179-7644-F746-A359-56947C9A46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9284-E12D-9B49-9794-A4EC79A4D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9FEE-6AA7-EC40-8B67-E8E5122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03A0B-50B1-234B-BFE6-A74D195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Transverse 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AE6E-27FF-FE4D-9BD1-3379DF6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0" y="1828800"/>
            <a:ext cx="5780781" cy="354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7C754-6A12-B742-9FB3-41D07483703A}"/>
              </a:ext>
            </a:extLst>
          </p:cNvPr>
          <p:cNvSpPr txBox="1"/>
          <p:nvPr/>
        </p:nvSpPr>
        <p:spPr>
          <a:xfrm>
            <a:off x="9975965" y="65047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Scalar sum of total jet momentum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Great for picking out particles with large mass</a:t>
                </a:r>
              </a:p>
              <a:p>
                <a:pPr lvl="1"/>
                <a:r>
                  <a:rPr lang="en-US" dirty="0"/>
                  <a:t>Suppresses QCD </a:t>
                </a:r>
                <a:r>
                  <a:rPr lang="en-US" dirty="0" err="1"/>
                  <a:t>multijet</a:t>
                </a:r>
                <a:r>
                  <a:rPr lang="en-US" dirty="0"/>
                  <a:t> events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1898B-21E0-984A-B008-3F5B0714B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0E012-E27C-7E4D-ACB2-0AA5C59D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40536-30CB-B148-830E-7C0817A0F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45BAC42-34E6-1F40-B7FD-9DA93986B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4347" r="-3236" b="23912"/>
          <a:stretch/>
        </p:blipFill>
        <p:spPr>
          <a:xfrm>
            <a:off x="2393612" y="2970483"/>
            <a:ext cx="7404775" cy="34949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CEC6C3-F96B-764F-8C71-1E5164D405E4}"/>
              </a:ext>
            </a:extLst>
          </p:cNvPr>
          <p:cNvSpPr txBox="1"/>
          <p:nvPr/>
        </p:nvSpPr>
        <p:spPr>
          <a:xfrm>
            <a:off x="7203234" y="609614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[4]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96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79C7A-08B3-2E4F-A647-DE6ABE18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 Track and energy in ECAL (Muon Chambers)</a:t>
            </a:r>
          </a:p>
          <a:p>
            <a:pPr lvl="1"/>
            <a:r>
              <a:rPr lang="en-US" dirty="0"/>
              <a:t>Charged particles leave tracks in the Tracker</a:t>
            </a:r>
          </a:p>
          <a:p>
            <a:pPr lvl="1"/>
            <a:r>
              <a:rPr lang="en-US" dirty="0"/>
              <a:t>“Veto” Electrons</a:t>
            </a:r>
          </a:p>
          <a:p>
            <a:pPr lvl="2"/>
            <a:r>
              <a:rPr lang="en-US" dirty="0"/>
              <a:t>Look at energy deposits in Scintillators</a:t>
            </a:r>
          </a:p>
          <a:p>
            <a:pPr lvl="1"/>
            <a:r>
              <a:rPr lang="en-US" dirty="0"/>
              <a:t>“Loose” Muons</a:t>
            </a:r>
          </a:p>
          <a:p>
            <a:pPr lvl="2"/>
            <a:r>
              <a:rPr lang="en-US" dirty="0"/>
              <a:t>Tracker muons are built “inside out”</a:t>
            </a:r>
          </a:p>
          <a:p>
            <a:pPr lvl="2"/>
            <a:r>
              <a:rPr lang="en-US" dirty="0"/>
              <a:t>Global muons are built “outside in”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B694-B698-8E47-B6ED-E0B908DA4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B2DEE-843E-8243-87EA-74A85487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8C7-34F8-A745-A680-ACE86270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A4C3C-1500-7E48-9A64-82FF6BF8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Muon Identification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0BD72-012B-8843-95DE-67D44BD48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002" y="2524815"/>
            <a:ext cx="2625016" cy="24414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64CCE7-C596-9E4E-ADFC-08C7CCC8C676}"/>
              </a:ext>
            </a:extLst>
          </p:cNvPr>
          <p:cNvSpPr/>
          <p:nvPr/>
        </p:nvSpPr>
        <p:spPr>
          <a:xfrm rot="728154">
            <a:off x="7785945" y="4516757"/>
            <a:ext cx="168965" cy="596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D88ED3-DCF8-AF49-9317-956D5125733B}"/>
              </a:ext>
            </a:extLst>
          </p:cNvPr>
          <p:cNvSpPr/>
          <p:nvPr/>
        </p:nvSpPr>
        <p:spPr>
          <a:xfrm rot="728154">
            <a:off x="8027005" y="4705301"/>
            <a:ext cx="168965" cy="596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16D09A-F356-9B4E-B0C5-AF1F3922C935}"/>
              </a:ext>
            </a:extLst>
          </p:cNvPr>
          <p:cNvSpPr/>
          <p:nvPr/>
        </p:nvSpPr>
        <p:spPr>
          <a:xfrm rot="728154">
            <a:off x="8317565" y="4649319"/>
            <a:ext cx="168965" cy="5963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483FC739-4C10-9641-8C10-90F5C23F9813}"/>
              </a:ext>
            </a:extLst>
          </p:cNvPr>
          <p:cNvSpPr/>
          <p:nvPr/>
        </p:nvSpPr>
        <p:spPr>
          <a:xfrm rot="6987736">
            <a:off x="7016214" y="2318153"/>
            <a:ext cx="2401365" cy="2854772"/>
          </a:xfrm>
          <a:prstGeom prst="arc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D7562-7C91-A04C-BF6F-D1A2CC742D4A}"/>
              </a:ext>
            </a:extLst>
          </p:cNvPr>
          <p:cNvSpPr txBox="1"/>
          <p:nvPr/>
        </p:nvSpPr>
        <p:spPr>
          <a:xfrm>
            <a:off x="7827418" y="4034368"/>
            <a:ext cx="85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Tracker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EF94E9-9C93-E547-AABF-0E09CE8A37FB}"/>
              </a:ext>
            </a:extLst>
          </p:cNvPr>
          <p:cNvSpPr/>
          <p:nvPr/>
        </p:nvSpPr>
        <p:spPr>
          <a:xfrm>
            <a:off x="7116417" y="5256764"/>
            <a:ext cx="268357" cy="26517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D8B668A-331A-6A43-8C80-9E8266AE7187}"/>
              </a:ext>
            </a:extLst>
          </p:cNvPr>
          <p:cNvCxnSpPr>
            <a:stCxn id="17" idx="1"/>
            <a:endCxn id="17" idx="5"/>
          </p:cNvCxnSpPr>
          <p:nvPr/>
        </p:nvCxnSpPr>
        <p:spPr>
          <a:xfrm>
            <a:off x="7155717" y="5295598"/>
            <a:ext cx="189757" cy="1875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8B335A-E8A2-0941-B261-AD2101878C68}"/>
              </a:ext>
            </a:extLst>
          </p:cNvPr>
          <p:cNvCxnSpPr>
            <a:cxnSpLocks/>
            <a:stCxn id="17" idx="3"/>
            <a:endCxn id="17" idx="7"/>
          </p:cNvCxnSpPr>
          <p:nvPr/>
        </p:nvCxnSpPr>
        <p:spPr>
          <a:xfrm flipV="1">
            <a:off x="7155717" y="5295598"/>
            <a:ext cx="189757" cy="1875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B9D991-4CDC-014E-9A6E-F9BD66292AAE}"/>
                  </a:ext>
                </a:extLst>
              </p:cNvPr>
              <p:cNvSpPr txBox="1"/>
              <p:nvPr/>
            </p:nvSpPr>
            <p:spPr>
              <a:xfrm>
                <a:off x="6696773" y="5225589"/>
                <a:ext cx="396069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B9D991-4CDC-014E-9A6E-F9BD6629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773" y="5225589"/>
                <a:ext cx="396069" cy="402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44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33350-3BD0-6344-AB9E-CC5B1DD0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Tau Decays are Interesting</a:t>
            </a:r>
          </a:p>
          <a:p>
            <a:pPr lvl="1"/>
            <a:r>
              <a:rPr lang="en-US" dirty="0"/>
              <a:t>17% of decays to leptons</a:t>
            </a:r>
          </a:p>
          <a:p>
            <a:pPr lvl="1"/>
            <a:r>
              <a:rPr lang="en-US" dirty="0"/>
              <a:t>51% is 1 prong hadronic decays</a:t>
            </a:r>
          </a:p>
          <a:p>
            <a:pPr lvl="1"/>
            <a:r>
              <a:rPr lang="en-US" dirty="0"/>
              <a:t>15% is 3 prong hadronic decays</a:t>
            </a:r>
          </a:p>
          <a:p>
            <a:pPr lvl="1"/>
            <a:r>
              <a:rPr lang="en-US" dirty="0"/>
              <a:t>Neural network to identify </a:t>
            </a:r>
            <a:r>
              <a:rPr lang="en-US" dirty="0" err="1"/>
              <a:t>taus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A8EC-050E-124B-81BC-D5245B48CC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DDF3-3D5E-F74D-BE5F-E2E845E96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94D9E-1821-1F4F-9F9F-9F72AD112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CEBDB-0EAC-5547-88F9-3C79FFCF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Identification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E1E7042-514B-2F45-9C5D-7BB635D3C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79" y="2039350"/>
            <a:ext cx="3623917" cy="30892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CAA7337-30B4-B14D-BED5-074664CC25C7}"/>
              </a:ext>
            </a:extLst>
          </p:cNvPr>
          <p:cNvSpPr txBox="1"/>
          <p:nvPr/>
        </p:nvSpPr>
        <p:spPr>
          <a:xfrm>
            <a:off x="9830121" y="648866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[5]</a:t>
            </a:r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0A537F-B5D8-A34B-A039-4EB0EBDFC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C0A647-5B1F-5746-B0DF-1D7ADE875022}"/>
              </a:ext>
            </a:extLst>
          </p:cNvPr>
          <p:cNvSpPr/>
          <p:nvPr/>
        </p:nvSpPr>
        <p:spPr>
          <a:xfrm>
            <a:off x="10272871" y="1102290"/>
            <a:ext cx="501146" cy="249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38663D-CB4B-BC49-8053-B08CCA8B93ED}"/>
              </a:ext>
            </a:extLst>
          </p:cNvPr>
          <p:cNvSpPr/>
          <p:nvPr/>
        </p:nvSpPr>
        <p:spPr>
          <a:xfrm>
            <a:off x="9830120" y="308113"/>
            <a:ext cx="317731" cy="716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AF8273-538C-E84E-9561-4895AE72E0F6}"/>
              </a:ext>
            </a:extLst>
          </p:cNvPr>
          <p:cNvSpPr txBox="1"/>
          <p:nvPr/>
        </p:nvSpPr>
        <p:spPr>
          <a:xfrm>
            <a:off x="10163409" y="100526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F3A215-1A1A-C641-8440-12B3A37D16A4}"/>
              </a:ext>
            </a:extLst>
          </p:cNvPr>
          <p:cNvSpPr txBox="1"/>
          <p:nvPr/>
        </p:nvSpPr>
        <p:spPr>
          <a:xfrm rot="16200000">
            <a:off x="9656050" y="48148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52465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7D1CA-6DA5-1C41-88E3-F43B20673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" r="-10"/>
          <a:stretch/>
        </p:blipFill>
        <p:spPr>
          <a:xfrm>
            <a:off x="14434" y="3342409"/>
            <a:ext cx="4114800" cy="308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data from all of Run 2 (2016/2017/2018) at CMS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136.7 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≈136.7×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proton-proton collisions</a:t>
                </a:r>
              </a:p>
              <a:p>
                <a:pPr lvl="1"/>
                <a:r>
                  <a:rPr lang="en-US" dirty="0"/>
                  <a:t>Many changes between each year</a:t>
                </a:r>
              </a:p>
              <a:p>
                <a:pPr lvl="1"/>
                <a:r>
                  <a:rPr lang="en-US" dirty="0"/>
                  <a:t>Dedicated simulation for each year</a:t>
                </a:r>
              </a:p>
              <a:p>
                <a:pPr lvl="1"/>
                <a:r>
                  <a:rPr lang="en-US" dirty="0"/>
                  <a:t>Need to combine!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73287-5E94-2040-84F4-461ACAB7F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9C9-F454-6C41-8D5C-7630E3B8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A3BA-7FD4-604F-8AE1-F57504A1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E53BDF-9582-E143-9512-16D68BA2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AF364-FB96-5A40-B681-403A348BA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8063345" y="3342410"/>
            <a:ext cx="4114800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123-50D6-EC47-B029-1041698F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4" y="3342410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329E1-24F2-E54F-AF61-9FE6446A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88" y="2460614"/>
            <a:ext cx="6260191" cy="323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67B33-5703-2241-AF01-CCC961D9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9" y="2552728"/>
            <a:ext cx="1950332" cy="1179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D7F9C-2202-D549-9079-57299737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8" y="3768825"/>
            <a:ext cx="1954881" cy="10375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9A44-2301-9B41-AA07-D427FA294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E8666-EF15-0B49-80D0-9199E6C8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8F65C6-2CFE-7C44-AE91-CC68DB27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SUSY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11C2-ECCA-D542-A2D4-868EA467BD89}"/>
              </a:ext>
            </a:extLst>
          </p:cNvPr>
          <p:cNvSpPr txBox="1"/>
          <p:nvPr/>
        </p:nvSpPr>
        <p:spPr>
          <a:xfrm>
            <a:off x="720018" y="2018360"/>
            <a:ext cx="33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Gluino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Mediated Stop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D86D-C3E7-7C4F-AA59-6A92FF5EA980}"/>
              </a:ext>
            </a:extLst>
          </p:cNvPr>
          <p:cNvSpPr txBox="1"/>
          <p:nvPr/>
        </p:nvSpPr>
        <p:spPr>
          <a:xfrm>
            <a:off x="5651500" y="20183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Direct Stop Production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7E7D4E-EA98-EB47-B0B0-7B22DFB85AC3}"/>
              </a:ext>
            </a:extLst>
          </p:cNvPr>
          <p:cNvSpPr/>
          <p:nvPr/>
        </p:nvSpPr>
        <p:spPr>
          <a:xfrm>
            <a:off x="619900" y="2386163"/>
            <a:ext cx="4333100" cy="267029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7A5CC68-8727-6C47-BD0D-FE927734E6AA}"/>
              </a:ext>
            </a:extLst>
          </p:cNvPr>
          <p:cNvSpPr/>
          <p:nvPr/>
        </p:nvSpPr>
        <p:spPr>
          <a:xfrm>
            <a:off x="4952998" y="2386163"/>
            <a:ext cx="6619102" cy="3087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52909023-F3D3-0B43-90E2-00B5779D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1"/>
            <a:ext cx="11511148" cy="640696"/>
          </a:xfrm>
        </p:spPr>
        <p:txBody>
          <a:bodyPr/>
          <a:lstStyle/>
          <a:p>
            <a:pPr lvl="1"/>
            <a:r>
              <a:rPr lang="en-US" dirty="0"/>
              <a:t>Looking at inclusive models for a most general stop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3BC5C-E382-9541-AD04-9468AB802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300" y="2552727"/>
            <a:ext cx="2034400" cy="118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62A5-90C9-2644-BB47-B9C27564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50" y="3732363"/>
            <a:ext cx="2041349" cy="1126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92C5A5-7604-C74B-BB3E-CC2329080234}"/>
              </a:ext>
            </a:extLst>
          </p:cNvPr>
          <p:cNvSpPr/>
          <p:nvPr/>
        </p:nvSpPr>
        <p:spPr>
          <a:xfrm>
            <a:off x="5754195" y="360914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442D5-AE8C-554E-BA4A-61DAB54CB465}"/>
              </a:ext>
            </a:extLst>
          </p:cNvPr>
          <p:cNvSpPr/>
          <p:nvPr/>
        </p:nvSpPr>
        <p:spPr>
          <a:xfrm>
            <a:off x="7941500" y="359613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39000-EFA1-1343-86C6-ED28D933B47F}"/>
              </a:ext>
            </a:extLst>
          </p:cNvPr>
          <p:cNvSpPr/>
          <p:nvPr/>
        </p:nvSpPr>
        <p:spPr>
          <a:xfrm>
            <a:off x="10128805" y="364829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1EC71D-6131-594A-85F1-0F8487A6571B}"/>
              </a:ext>
            </a:extLst>
          </p:cNvPr>
          <p:cNvSpPr/>
          <p:nvPr/>
        </p:nvSpPr>
        <p:spPr>
          <a:xfrm>
            <a:off x="5654549" y="552505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4020E-7841-764B-9A45-ADB49ADEE0D4}"/>
              </a:ext>
            </a:extLst>
          </p:cNvPr>
          <p:cNvSpPr/>
          <p:nvPr/>
        </p:nvSpPr>
        <p:spPr>
          <a:xfrm>
            <a:off x="7964211" y="5546444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9ABE37-E667-5345-8463-BFAE35AF8EB5}"/>
              </a:ext>
            </a:extLst>
          </p:cNvPr>
          <p:cNvSpPr/>
          <p:nvPr/>
        </p:nvSpPr>
        <p:spPr>
          <a:xfrm>
            <a:off x="10128805" y="5526258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61983CF-B6D8-B14D-A2AC-54912E01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F79753-068F-B348-BFF8-0EFDC694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</p:spPr>
            <p:txBody>
              <a:bodyPr/>
              <a:lstStyle/>
              <a:p>
                <a:r>
                  <a:rPr lang="en-US" dirty="0"/>
                  <a:t>Categorize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  <a:blipFill>
                <a:blip r:embed="rId3"/>
                <a:stretch>
                  <a:fillRect l="-1626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71D7-61F8-C54A-A0D1-CA400AC91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98D-A019-1A45-81BE-73853B26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8FCAA-6F53-AD49-8224-3BF0869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694AC-FBD3-F044-BB7E-6313976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7913A-BAD3-EF47-97F7-DCE6E02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76" y="2273443"/>
            <a:ext cx="4296039" cy="41606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A0A8-82C7-B749-9E64-D13D7E48A5B6}"/>
              </a:ext>
            </a:extLst>
          </p:cNvPr>
          <p:cNvCxnSpPr/>
          <p:nvPr/>
        </p:nvCxnSpPr>
        <p:spPr>
          <a:xfrm flipV="1">
            <a:off x="6217608" y="3631188"/>
            <a:ext cx="0" cy="241504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Veto Tops and W</a:t>
                </a:r>
              </a:p>
              <a:p>
                <a:pPr lvl="1"/>
                <a:r>
                  <a:rPr lang="en-US" dirty="0"/>
                  <a:t>ISR Tagging</a:t>
                </a:r>
              </a:p>
              <a:p>
                <a:pPr lvl="1"/>
                <a:r>
                  <a:rPr lang="en-US" dirty="0"/>
                  <a:t>Soft-b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  <a:blipFill>
                <a:blip r:embed="rId5"/>
                <a:stretch>
                  <a:fillRect l="-3077" t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Top and W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  <a:blipFill>
                <a:blip r:embed="rId6"/>
                <a:stretch>
                  <a:fillRect l="-3058" t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6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7F08F-4CFD-904D-BD73-54EF6500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32A0-7F81-524C-A314-0FBA338A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4550B6-D215-AB47-A256-6C61CCF5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F403B-AAD2-F345-ADF8-9E2C51EE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300" y="1024195"/>
            <a:ext cx="7114404" cy="5345966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F6126EE-DBE7-1945-B24E-7BFBA9DA1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1A0A4F-9C85-F242-8892-548EEF1A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599348"/>
            <a:ext cx="6195291" cy="3097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Looking in low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regions</a:t>
                </a:r>
              </a:p>
              <a:p>
                <a:pPr lvl="1"/>
                <a:r>
                  <a:rPr lang="en-US" dirty="0"/>
                  <a:t>Top Squark: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Gluino</a:t>
                </a:r>
                <a:r>
                  <a:rPr lang="en-US" dirty="0"/>
                  <a:t>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Search Regions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Compressed (low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Uncompressed (high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183 Search regions → 53 low + 130 high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D1CF-52B0-FD40-9DDE-5D3929DEE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30A2-F32C-9542-9E2D-AA675E52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AFC15A-AC44-9747-90D6-45AE684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Search Regions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6F6283-9532-1043-B1E5-30D902C7E16F}"/>
              </a:ext>
            </a:extLst>
          </p:cNvPr>
          <p:cNvSpPr/>
          <p:nvPr/>
        </p:nvSpPr>
        <p:spPr>
          <a:xfrm>
            <a:off x="6261099" y="1978088"/>
            <a:ext cx="3386753" cy="2390712"/>
          </a:xfrm>
          <a:prstGeom prst="parallelogram">
            <a:avLst>
              <a:gd name="adj" fmla="val 9932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48C5F-6EB6-6A48-9C2A-1D73C9CE584A}"/>
              </a:ext>
            </a:extLst>
          </p:cNvPr>
          <p:cNvCxnSpPr/>
          <p:nvPr/>
        </p:nvCxnSpPr>
        <p:spPr>
          <a:xfrm flipV="1">
            <a:off x="3517900" y="4521200"/>
            <a:ext cx="3048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D6C1CFA-9463-7844-8EB7-19C910DF924E}"/>
              </a:ext>
            </a:extLst>
          </p:cNvPr>
          <p:cNvSpPr/>
          <p:nvPr/>
        </p:nvSpPr>
        <p:spPr>
          <a:xfrm rot="16200000">
            <a:off x="7271837" y="1992783"/>
            <a:ext cx="2390711" cy="2361322"/>
          </a:xfrm>
          <a:prstGeom prst="rtTriangle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0EA28-E9F6-C241-B33B-3042803592BB}"/>
              </a:ext>
            </a:extLst>
          </p:cNvPr>
          <p:cNvSpPr/>
          <p:nvPr/>
        </p:nvSpPr>
        <p:spPr>
          <a:xfrm>
            <a:off x="9647852" y="1978088"/>
            <a:ext cx="1880362" cy="239071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770B3F-92DB-FB4A-924F-18CBA818A3E3}"/>
              </a:ext>
            </a:extLst>
          </p:cNvPr>
          <p:cNvCxnSpPr>
            <a:cxnSpLocks/>
          </p:cNvCxnSpPr>
          <p:nvPr/>
        </p:nvCxnSpPr>
        <p:spPr>
          <a:xfrm flipV="1">
            <a:off x="3923518" y="4574085"/>
            <a:ext cx="4543674" cy="95676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20CCF4-F48B-054F-AF5F-9767F69C5337}"/>
              </a:ext>
            </a:extLst>
          </p:cNvPr>
          <p:cNvSpPr/>
          <p:nvPr/>
        </p:nvSpPr>
        <p:spPr>
          <a:xfrm>
            <a:off x="9614296" y="1623594"/>
            <a:ext cx="1540848" cy="32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BE5EBFD-CA1C-C540-A715-AB249075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D8100B-8E7B-2B42-8E07-6ED41F172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244" y="1748574"/>
            <a:ext cx="5999922" cy="44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BF1F-6911-A343-949B-CAE48109B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655" y="1802251"/>
            <a:ext cx="4534476" cy="356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FFCA44-3B8B-D446-84EB-7C15AC3E2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3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Regions with only low or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48F3-23D8-0942-A9DA-2F91A48E4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5537C-EF61-4349-9419-65CA209B8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7E8A7-71FD-574F-9D59-86BD603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D2265E-A39E-E146-9DFE-DD892B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Inclusive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7E59-93A7-A447-9BED-B5B71D1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6832" y="1601664"/>
            <a:ext cx="4665684" cy="486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1D5-019F-5848-980C-3E1D6A80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47476" y="1601663"/>
            <a:ext cx="4665685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B77D-DBBC-8E42-8F83-F29662FE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2069" y="2061749"/>
            <a:ext cx="405422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27B78-1549-A04A-87D2-AA31A42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32382" y="1384078"/>
            <a:ext cx="3059774" cy="45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0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6CC0C-351C-9C4A-81C3-467FCEDD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87238" y="1056357"/>
            <a:ext cx="3686349" cy="384220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173B4-A797-314A-A97D-D81C0012F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5DD67-5A80-F841-8644-EF9850761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D4D7-6713-A648-8E82-61FCFDDF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DF15D1-C89C-734D-B987-A2EA69F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E3E90-99DA-FB4B-BCC8-5D1472A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5696" y="1056354"/>
            <a:ext cx="3686352" cy="3842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B7A4B-F23F-F64B-89D1-48B5F732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" y="5258706"/>
            <a:ext cx="5610291" cy="77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21F9C-26E2-6E4F-AD3F-C4E4A60F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" y="5075826"/>
            <a:ext cx="5635405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65CE8-CF84-394B-B80B-19231091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5075530"/>
            <a:ext cx="5105405" cy="9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Events with jets and a Z decaying to two neutrinos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, similar to signal</a:t>
                </a:r>
              </a:p>
              <a:p>
                <a:pPr lvl="1"/>
                <a:r>
                  <a:rPr lang="en-US" dirty="0"/>
                  <a:t>Control Region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jets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(Z Normalization factor)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Photon + jets: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shape weight)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Reconstructed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added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03D84-F81A-9E4B-9B03-41280EB87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25F2-C96A-CC4B-BDD3-CAA4F996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8EDF-EE1B-764F-B526-EB837037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2E7B97-235D-BF43-989E-60011CE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to Invisible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/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18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881733-3CF3-094F-AD0E-5B51E12E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993" y="2254212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9CCF-D254-C64B-9A7F-6C6587DAE3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2D0CE-8ED4-A441-840D-A82CA8E19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F6C56-37F9-5A43-B055-9F000E10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1ED33A-E1BC-4547-8CD8-51D7F1A8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Z Normalization for Muons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EDCEE-5BF1-4F4E-804B-A6C2D0AD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86" y="3607837"/>
            <a:ext cx="2621577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19D80-C528-F542-B4BD-68E85BD8B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586" y="801332"/>
            <a:ext cx="2621577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433DB-EF19-3E4B-B6DD-A5CCCB848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178" y="3607837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BE009-43A6-F64C-A52F-85985125D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177" y="801332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8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440A8D-62F0-684E-B489-3F55E4E7A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47" y="2243008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25A7B-708E-0145-9C7D-EC955A4EC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9F602-F7F2-8445-B9C8-022CC26F7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DFEDA-A314-EC4A-AC88-B936935C2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71994-7808-D14B-A39C-DF6F7685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Shape Corrections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7C8D3-DE05-AA46-AB1B-213F0C24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96" y="873494"/>
            <a:ext cx="2621578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313F4-4BEB-B048-868A-B465139C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96" y="3753854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D88D9E-5DB2-144A-9BB6-81CF7D8ED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20" y="873494"/>
            <a:ext cx="2621578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BFD783-012F-0046-A944-9DFF5A80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5" y="3753854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8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4EA6F7B-3286-4947-A221-C5F60B11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4" y="3104002"/>
            <a:ext cx="5462059" cy="1986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Hierarchy Problem</a:t>
                </a:r>
              </a:p>
              <a:p>
                <a:pPr lvl="1"/>
                <a:r>
                  <a:rPr lang="en-US" dirty="0"/>
                  <a:t>Higgs mass divergence from fermionic loop corrections</a:t>
                </a:r>
              </a:p>
              <a:p>
                <a:pPr lvl="2"/>
                <a:r>
                  <a:rPr lang="en-US" dirty="0"/>
                  <a:t>Direct contradiction to observed mass of 125.18 GeV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Solution within Standard Model</a:t>
                </a:r>
              </a:p>
              <a:p>
                <a:pPr lvl="2"/>
                <a:r>
                  <a:rPr lang="en-US" dirty="0"/>
                  <a:t>Fine tuning!</a:t>
                </a:r>
              </a:p>
              <a:p>
                <a:pPr lvl="2"/>
                <a:r>
                  <a:rPr lang="en-US" b="0" dirty="0"/>
                  <a:t>Ultraviolet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7115-5414-4144-BE7A-D43AAFBC96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31C0-056F-EF44-A704-F8A485DA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ABB6-1F4A-684A-AE7D-500AD6FF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4027CB-74BB-B54C-AB85-E78FDBC9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0D54-08C9-FA43-A2B1-09A8DFCF95C9}"/>
              </a:ext>
            </a:extLst>
          </p:cNvPr>
          <p:cNvSpPr/>
          <p:nvPr/>
        </p:nvSpPr>
        <p:spPr>
          <a:xfrm>
            <a:off x="8455358" y="307873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570B-7DF7-1C42-B09B-2372CD668772}"/>
              </a:ext>
            </a:extLst>
          </p:cNvPr>
          <p:cNvSpPr/>
          <p:nvPr/>
        </p:nvSpPr>
        <p:spPr>
          <a:xfrm>
            <a:off x="10392842" y="3062314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F74A2-211A-4447-93FB-C1434C23808C}"/>
              </a:ext>
            </a:extLst>
          </p:cNvPr>
          <p:cNvSpPr/>
          <p:nvPr/>
        </p:nvSpPr>
        <p:spPr>
          <a:xfrm>
            <a:off x="9453661" y="379180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F964-C328-1B43-991B-A5452444B6C2}"/>
              </a:ext>
            </a:extLst>
          </p:cNvPr>
          <p:cNvSpPr/>
          <p:nvPr/>
        </p:nvSpPr>
        <p:spPr>
          <a:xfrm>
            <a:off x="9366488" y="2682001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/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/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/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blipFill>
                <a:blip r:embed="rId7"/>
                <a:stretch>
                  <a:fillRect l="-10000" r="-1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8CE012A-74A9-264D-9D76-5F165327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/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3BBFD8-4A75-5A4C-8F97-F63F9F1F0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" y="2140667"/>
            <a:ext cx="30289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DBD57-67B3-A34B-A513-07E9875CC0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5581-C5D0-0F4F-95D4-3E2EA108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C80637-A4BB-4D49-836C-92B983D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Normalization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5A1BA-1D7F-484B-81A6-014ECECA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7" y="850704"/>
            <a:ext cx="2983319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0AEED-0FEE-6548-931D-BAA284CE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81" y="3822504"/>
            <a:ext cx="3017874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96AAEF-BCBD-CC4A-88B7-DD4E6BC9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814" y="850704"/>
            <a:ext cx="3024244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8C7233-738A-5D44-B4F2-DD4B08298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792" y="3890509"/>
            <a:ext cx="300628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8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Missing Energy from the mismeasurement of jets</a:t>
                </a:r>
              </a:p>
              <a:p>
                <a:pPr lvl="1"/>
                <a:r>
                  <a:rPr lang="en-US" dirty="0"/>
                  <a:t>QCD Estimation used Transfer Factor method where:</a:t>
                </a:r>
              </a:p>
              <a:p>
                <a:pPr lvl="2"/>
                <a:r>
                  <a:rPr lang="en-US" dirty="0"/>
                  <a:t>Control Region defined regions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,Ɇ</m:t>
                    </m:r>
                  </m:oMath>
                </a14:m>
                <a:r>
                  <a:rPr lang="en-US" dirty="0"/>
                  <a:t>) &lt; 0.1</a:t>
                </a:r>
              </a:p>
              <a:p>
                <a:pPr lvl="2"/>
                <a:r>
                  <a:rPr lang="en-US" dirty="0"/>
                  <a:t>Search Region</a:t>
                </a:r>
              </a:p>
              <a:p>
                <a:pPr lvl="3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Transfer Factor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r>
                  <a:rPr lang="en-US" dirty="0"/>
                  <a:t>Take MC events and do smearing (from 2 leading jets)</a:t>
                </a:r>
              </a:p>
              <a:p>
                <a:pPr lvl="3"/>
                <a:r>
                  <a:rPr lang="en-US" dirty="0"/>
                  <a:t>Statistical Uncertainty for the TF </a:t>
                </a:r>
              </a:p>
              <a:p>
                <a:pPr lvl="3"/>
                <a:r>
                  <a:rPr lang="en-US" dirty="0"/>
                  <a:t>Increasing the effective luminosity with a method called “</a:t>
                </a:r>
                <a:r>
                  <a:rPr lang="en-US" b="1" dirty="0"/>
                  <a:t>local smearing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31992-0588-B64F-A2A0-7D0B76FE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44BA-8204-4342-A203-F0871C7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E7E3FA-BE0A-C049-BA21-CAE297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Background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1F2200-EBE6-3C49-986A-7C6F07372FD0}"/>
              </a:ext>
            </a:extLst>
          </p:cNvPr>
          <p:cNvSpPr/>
          <p:nvPr/>
        </p:nvSpPr>
        <p:spPr>
          <a:xfrm rot="16200000">
            <a:off x="1953131" y="3885278"/>
            <a:ext cx="450850" cy="9974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92D1-8BFB-274C-B043-750A5768123C}"/>
              </a:ext>
            </a:extLst>
          </p:cNvPr>
          <p:cNvSpPr txBox="1"/>
          <p:nvPr/>
        </p:nvSpPr>
        <p:spPr>
          <a:xfrm>
            <a:off x="1323086" y="4574849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Transfer Factor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68C3356-C502-F844-B2B5-BF45DB174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/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𝑆𝑅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&lt;0.1)(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𝑟𝑒𝑠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50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</p:spPr>
            <p:txBody>
              <a:bodyPr/>
              <a:lstStyle/>
              <a:p>
                <a:r>
                  <a:rPr lang="en-US" dirty="0"/>
                  <a:t>Methods based on the jet response (JR) function</a:t>
                </a:r>
              </a:p>
              <a:p>
                <a:pPr lvl="1"/>
                <a:r>
                  <a:rPr lang="en-US" dirty="0"/>
                  <a:t>Parameterize jet reconstruction</a:t>
                </a:r>
              </a:p>
              <a:p>
                <a:pPr lvl="1"/>
                <a:r>
                  <a:rPr lang="en-US" dirty="0"/>
                  <a:t>Binned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jet flavor</a:t>
                </a:r>
              </a:p>
              <a:p>
                <a:r>
                  <a:rPr lang="en-US" dirty="0"/>
                  <a:t>Local Smearing</a:t>
                </a:r>
              </a:p>
              <a:p>
                <a:pPr lvl="1"/>
                <a:r>
                  <a:rPr lang="en-US" dirty="0"/>
                  <a:t>Using centrally produced MC, generate an ensemble of smeared event with new </a:t>
                </a:r>
                <a:r>
                  <a:rPr lang="en-US" dirty="0" err="1"/>
                  <a:t>reco</a:t>
                </a:r>
                <a:r>
                  <a:rPr lang="en-US" dirty="0"/>
                  <a:t>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two leading jets</a:t>
                </a:r>
              </a:p>
              <a:p>
                <a:pPr lvl="2"/>
                <a:r>
                  <a:rPr lang="en-US" dirty="0"/>
                  <a:t>Start at JR for standard MC (   )</a:t>
                </a:r>
              </a:p>
              <a:p>
                <a:pPr lvl="2"/>
                <a:r>
                  <a:rPr lang="en-US" dirty="0"/>
                  <a:t>Sample in small window (          )</a:t>
                </a:r>
              </a:p>
              <a:p>
                <a:pPr lvl="2"/>
                <a:r>
                  <a:rPr lang="en-US" dirty="0"/>
                  <a:t>Recalculate variables</a:t>
                </a:r>
              </a:p>
              <a:p>
                <a:pPr lvl="2"/>
                <a:r>
                  <a:rPr lang="en-US" dirty="0"/>
                  <a:t>Small window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does not bias jet quantities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  <a:blipFill>
                <a:blip r:embed="rId2"/>
                <a:stretch>
                  <a:fillRect l="-172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2E15C-7394-2E45-953B-F2C0D60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4790A-0A47-6142-9CCF-254DB8F4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EA74B4-7F0B-034A-B4F4-BB5F629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Smearing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04113-256F-724B-A36D-481F05B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35959" y="1464187"/>
            <a:ext cx="4202841" cy="430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048E4-5465-8847-90A2-F5B23D111A5D}"/>
              </a:ext>
            </a:extLst>
          </p:cNvPr>
          <p:cNvSpPr/>
          <p:nvPr/>
        </p:nvSpPr>
        <p:spPr>
          <a:xfrm>
            <a:off x="7928143" y="1796848"/>
            <a:ext cx="290165" cy="163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986EC-3ECD-414F-BDC9-AAD55A745BA6}"/>
              </a:ext>
            </a:extLst>
          </p:cNvPr>
          <p:cNvSpPr txBox="1"/>
          <p:nvPr/>
        </p:nvSpPr>
        <p:spPr>
          <a:xfrm rot="16200000">
            <a:off x="7453713" y="2226485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Probability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D046AB83-925E-AD4B-B0F7-DEF8C4F17958}"/>
              </a:ext>
            </a:extLst>
          </p:cNvPr>
          <p:cNvSpPr/>
          <p:nvPr/>
        </p:nvSpPr>
        <p:spPr>
          <a:xfrm>
            <a:off x="9864799" y="3211542"/>
            <a:ext cx="117676" cy="10510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6081A0A-963A-F941-8EA2-2B5E84F8CA36}"/>
              </a:ext>
            </a:extLst>
          </p:cNvPr>
          <p:cNvSpPr/>
          <p:nvPr/>
        </p:nvSpPr>
        <p:spPr>
          <a:xfrm>
            <a:off x="3659999" y="4193929"/>
            <a:ext cx="193150" cy="170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D84BB1-2BF8-E142-9C3C-29DDD07D5C98}"/>
              </a:ext>
            </a:extLst>
          </p:cNvPr>
          <p:cNvSpPr/>
          <p:nvPr/>
        </p:nvSpPr>
        <p:spPr>
          <a:xfrm rot="18681096">
            <a:off x="9706315" y="3152673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7CEA54-7A47-8046-A729-61BA5F74329E}"/>
              </a:ext>
            </a:extLst>
          </p:cNvPr>
          <p:cNvSpPr/>
          <p:nvPr/>
        </p:nvSpPr>
        <p:spPr>
          <a:xfrm>
            <a:off x="3433986" y="4467179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F6D7-AF44-D14F-AE0B-CE3473B603B0}"/>
              </a:ext>
            </a:extLst>
          </p:cNvPr>
          <p:cNvSpPr txBox="1"/>
          <p:nvPr/>
        </p:nvSpPr>
        <p:spPr>
          <a:xfrm>
            <a:off x="8698801" y="18969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E5D44FF6-6CC6-4344-9907-08D06A03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0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8E5058-AE75-534D-8AD7-DC0E59A1F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195" y="932819"/>
            <a:ext cx="4322507" cy="450526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90605-4E3F-0845-9C0F-A004EB100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DA3A0-65AF-5A43-AB62-743DAE2D0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71E5-DF90-344F-A1A7-578734248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D3D800-DA9F-AD48-9154-4E2FF8C4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Control Region 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AC6D-4D38-1C4D-B686-0DA9AF5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0688" y="932820"/>
            <a:ext cx="4322507" cy="4505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458C-A033-A540-8979-B4057F4E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436959"/>
            <a:ext cx="5765800" cy="965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AAC2F6-477C-B740-BA1A-3920C1AF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36959"/>
            <a:ext cx="5130800" cy="96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6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 lepton channels to validate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𝑡𝑡𝑍</m:t>
                    </m:r>
                  </m:oMath>
                </a14:m>
                <a:r>
                  <a:rPr lang="en-US" dirty="0"/>
                  <a:t> contribution</a:t>
                </a:r>
              </a:p>
              <a:p>
                <a:pPr lvl="1"/>
                <a:r>
                  <a:rPr lang="en-US" dirty="0"/>
                  <a:t>Also contribution from </a:t>
                </a:r>
                <a:r>
                  <a:rPr lang="en-US" dirty="0" err="1"/>
                  <a:t>diboson</a:t>
                </a:r>
                <a:r>
                  <a:rPr lang="en-US" dirty="0"/>
                  <a:t> (WW, WZ, and ZZ)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B091A-7C7F-064D-BABD-D96463FEFA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7667-0C41-0D45-B3DF-FAD6E848B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0E0EE-C56A-A04C-A329-F4E319C11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51FE07-A75B-9447-BDFF-4090C385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110E6-C149-7046-A387-C16CF133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2409720"/>
            <a:ext cx="4160157" cy="2229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833BD6-D4FD-FA43-8330-44013B8B9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81" y="2240996"/>
            <a:ext cx="4175992" cy="399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37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301D9C-02FC-AA46-AE72-C2886544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933187" cy="5235995"/>
              </a:xfrm>
            </p:spPr>
            <p:txBody>
              <a:bodyPr/>
              <a:lstStyle/>
              <a:p>
                <a:r>
                  <a:rPr lang="en-US" dirty="0"/>
                  <a:t>Confirm Methods</a:t>
                </a:r>
              </a:p>
              <a:p>
                <a:pPr lvl="1"/>
                <a:r>
                  <a:rPr lang="en-US" dirty="0"/>
                  <a:t>Validate background estimation</a:t>
                </a:r>
              </a:p>
              <a:p>
                <a:pPr lvl="1"/>
                <a:r>
                  <a:rPr lang="en-US" dirty="0"/>
                  <a:t>Lower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Check agreement</a:t>
                </a:r>
              </a:p>
              <a:p>
                <a:pPr lvl="1"/>
                <a:r>
                  <a:rPr lang="en-US" dirty="0"/>
                  <a:t>Regions bins definitions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301D9C-02FC-AA46-AE72-C2886544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933187" cy="5235995"/>
              </a:xfrm>
              <a:blipFill>
                <a:blip r:embed="rId2"/>
                <a:stretch>
                  <a:fillRect l="-21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9B21B-8EAF-6343-9413-573A46BB29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5ABFA-2F0B-3343-9FF6-42F6C6940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27536-3D2E-F940-9592-885EE1B2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1775CF-2867-B645-8BE0-241E396A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Region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BB07235-320C-2E4A-BEAA-9265E600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77" y="1327259"/>
            <a:ext cx="5532023" cy="523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88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301D9C-02FC-AA46-AE72-C2886544E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933187" cy="5235995"/>
              </a:xfrm>
            </p:spPr>
            <p:txBody>
              <a:bodyPr/>
              <a:lstStyle/>
              <a:p>
                <a:r>
                  <a:rPr lang="en-US" dirty="0"/>
                  <a:t>Confirm Methods</a:t>
                </a:r>
              </a:p>
              <a:p>
                <a:pPr lvl="1"/>
                <a:r>
                  <a:rPr lang="en-US" dirty="0"/>
                  <a:t>Validate background estimation</a:t>
                </a:r>
              </a:p>
              <a:p>
                <a:pPr lvl="1"/>
                <a:r>
                  <a:rPr lang="en-US" dirty="0"/>
                  <a:t>Lower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Check agreement</a:t>
                </a:r>
              </a:p>
              <a:p>
                <a:pPr lvl="1"/>
                <a:r>
                  <a:rPr lang="en-US" dirty="0"/>
                  <a:t>Regions bins definitions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4301D9C-02FC-AA46-AE72-C2886544E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933187" cy="5235995"/>
              </a:xfrm>
              <a:blipFill>
                <a:blip r:embed="rId2"/>
                <a:stretch>
                  <a:fillRect l="-21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9B21B-8EAF-6343-9413-573A46BB29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5ABFA-2F0B-3343-9FF6-42F6C6940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27536-3D2E-F940-9592-885EE1B2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1775CF-2867-B645-8BE0-241E396A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Region</a:t>
            </a:r>
          </a:p>
        </p:txBody>
      </p:sp>
      <p:pic>
        <p:nvPicPr>
          <p:cNvPr id="7" name="Content Placeholder 9">
            <a:extLst>
              <a:ext uri="{FF2B5EF4-FFF2-40B4-BE49-F238E27FC236}">
                <a16:creationId xmlns:a16="http://schemas.microsoft.com/office/drawing/2014/main" id="{0BB07235-320C-2E4A-BEAA-9265E6006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77" y="1327259"/>
            <a:ext cx="5532023" cy="5235995"/>
          </a:xfrm>
          <a:prstGeom prst="rect">
            <a:avLst/>
          </a:prstGeom>
        </p:spPr>
      </p:pic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223829EA-9B03-6D4D-AD07-3E0E348C5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976" y="1333764"/>
            <a:ext cx="5532022" cy="522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88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for getting limits on Data, signal, and background</a:t>
                </a:r>
              </a:p>
              <a:p>
                <a:pPr lvl="1"/>
                <a:r>
                  <a:rPr lang="en-US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Calculate the confidence levels for each signal region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background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background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only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Look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 how do we input all of this?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FE117-F285-8240-A153-4DEFA7F13B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C4597-C010-0F40-888C-29E88BDCB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A15F-310A-4440-9923-3135941A9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D84D6-1632-4F41-A219-849B458D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Combined Tool Statistics</a:t>
            </a:r>
          </a:p>
        </p:txBody>
      </p:sp>
    </p:spTree>
    <p:extLst>
      <p:ext uri="{BB962C8B-B14F-4D97-AF65-F5344CB8AC3E}">
        <p14:creationId xmlns:p14="http://schemas.microsoft.com/office/powerpoint/2010/main" val="306358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1536492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41E384-6FE9-1642-887B-0DC211E2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45656" y="3230402"/>
            <a:ext cx="3124482" cy="25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0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[1]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E0FB-281C-6F48-B6FF-92BD09B9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634836"/>
            <a:ext cx="5654194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00A4CE-7D76-B546-AE59-32F11D1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9EC0C-2CF2-DA4D-AAD5-E3067F497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553CE-14C3-7E4C-8BDE-49B094C55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29FB3-56BB-2646-809D-4A8DD5B1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AECD7-7AE5-3B48-9282-1E6619D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16986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Quark left and right </a:t>
                </a:r>
                <a:r>
                  <a:rPr lang="en-US" dirty="0" err="1"/>
                  <a:t>superpartners</a:t>
                </a:r>
                <a:r>
                  <a:rPr lang="en-US" dirty="0"/>
                  <a:t> can strongly mix to form mass eigenstates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Strong mixing in the stop sector</a:t>
                </a:r>
              </a:p>
              <a:p>
                <a:pPr lvl="1"/>
                <a:r>
                  <a:rPr lang="en-US" dirty="0"/>
                  <a:t>Could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being the lightest </a:t>
                </a:r>
                <a:r>
                  <a:rPr lang="en-US" dirty="0" err="1"/>
                  <a:t>squark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96C1F-E31E-F44C-AC75-AA227FB9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E2CD3-6410-2F43-9841-38D32E86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Dynamic Reason to be at bottom of </a:t>
                </a:r>
                <a:r>
                  <a:rPr lang="en-US" dirty="0" err="1"/>
                  <a:t>sParticles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9091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4CBB6E-06C3-844D-9EB6-5FBA4F3F9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1" y="3031939"/>
            <a:ext cx="3797300" cy="318770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56C7D82-8CBA-2C48-A12A-E294659E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43" y="1024195"/>
            <a:ext cx="4760124" cy="319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" y="1255154"/>
            <a:ext cx="6760089" cy="24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Outer Tracker</a:t>
                </a:r>
              </a:p>
              <a:p>
                <a:pPr lvl="1"/>
                <a:r>
                  <a:rPr lang="en-US" dirty="0"/>
                  <a:t>Active area: 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15148 modules</a:t>
                </a:r>
              </a:p>
              <a:p>
                <a:pPr lvl="1"/>
                <a:r>
                  <a:rPr lang="en-US" dirty="0"/>
                  <a:t>10 layers in barrel region</a:t>
                </a:r>
              </a:p>
              <a:p>
                <a:pPr lvl="1"/>
                <a:r>
                  <a:rPr lang="en-US" dirty="0"/>
                  <a:t>9 + 3 in inner disks and endcaps</a:t>
                </a:r>
              </a:p>
              <a:p>
                <a:pPr lvl="1"/>
                <a:r>
                  <a:rPr lang="en-US" dirty="0"/>
                  <a:t>Analog readout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  <a:blipFill>
                <a:blip r:embed="rId4"/>
                <a:stretch>
                  <a:fillRect l="-2353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Tracker Detector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02431" y="2315184"/>
            <a:ext cx="712274" cy="398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107881" y="1282562"/>
            <a:ext cx="1694550" cy="1032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07883" y="2713667"/>
            <a:ext cx="1694548" cy="10405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957" y="1282562"/>
            <a:ext cx="6703924" cy="247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7010935-C075-4049-9A92-FE6B0C810F06}"/>
              </a:ext>
            </a:extLst>
          </p:cNvPr>
          <p:cNvSpPr txBox="1">
            <a:spLocks/>
          </p:cNvSpPr>
          <p:nvPr/>
        </p:nvSpPr>
        <p:spPr>
          <a:xfrm>
            <a:off x="5963807" y="4251229"/>
            <a:ext cx="5392057" cy="2132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8" indent="-68578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1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28802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425185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562342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69949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824979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8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Phase 1 Pixel Tracker</a:t>
            </a:r>
          </a:p>
          <a:p>
            <a:pPr lvl="1"/>
            <a:r>
              <a:rPr lang="en-US" dirty="0">
                <a:latin typeface="+mn-lt"/>
              </a:rPr>
              <a:t>4 barrel layers </a:t>
            </a:r>
          </a:p>
          <a:p>
            <a:pPr lvl="1"/>
            <a:r>
              <a:rPr lang="en-US" dirty="0">
                <a:latin typeface="+mn-lt"/>
              </a:rPr>
              <a:t>3 endcap disks on each side</a:t>
            </a:r>
          </a:p>
          <a:p>
            <a:pPr lvl="1"/>
            <a:r>
              <a:rPr lang="en-US" dirty="0">
                <a:latin typeface="+mn-lt"/>
              </a:rPr>
              <a:t>124 million pixel channels</a:t>
            </a:r>
          </a:p>
          <a:p>
            <a:pPr lvl="1"/>
            <a:r>
              <a:rPr lang="en-US" dirty="0">
                <a:latin typeface="+mn-lt"/>
              </a:rPr>
              <a:t>Digital Readout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772A4-32E4-5244-A21F-32BAE07DC756}"/>
              </a:ext>
            </a:extLst>
          </p:cNvPr>
          <p:cNvSpPr/>
          <p:nvPr/>
        </p:nvSpPr>
        <p:spPr>
          <a:xfrm>
            <a:off x="5963807" y="4232280"/>
            <a:ext cx="5875346" cy="22559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5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Replaced in winter 2016/2017</a:t>
                </a:r>
              </a:p>
              <a:p>
                <a:pPr lvl="1"/>
                <a:r>
                  <a:rPr lang="en-US" dirty="0"/>
                  <a:t>Approximately 1 m long</a:t>
                </a:r>
              </a:p>
              <a:p>
                <a:pPr lvl="1"/>
                <a:r>
                  <a:rPr lang="en-US" dirty="0"/>
                  <a:t>Designed for peak luminosity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.5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with 50 ns bunch crossings</a:t>
                </a:r>
              </a:p>
              <a:p>
                <a:pPr lvl="1"/>
                <a:r>
                  <a:rPr lang="en-US" dirty="0"/>
                  <a:t>Analog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digital</a:t>
                </a:r>
              </a:p>
              <a:p>
                <a:pPr lvl="2"/>
                <a:r>
                  <a:rPr lang="en-US" dirty="0"/>
                  <a:t>New data acquisition (DAQ)</a:t>
                </a:r>
              </a:p>
              <a:p>
                <a:pPr lvl="1"/>
                <a:r>
                  <a:rPr lang="en-US" dirty="0"/>
                  <a:t>DCDC powering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cooling</a:t>
                </a:r>
              </a:p>
              <a:p>
                <a:pPr lvl="2"/>
                <a:r>
                  <a:rPr lang="en-US" dirty="0"/>
                  <a:t>Light weight</a:t>
                </a:r>
              </a:p>
              <a:p>
                <a:pPr lvl="2"/>
                <a:r>
                  <a:rPr lang="en-US" dirty="0"/>
                  <a:t>Cost effective</a:t>
                </a:r>
              </a:p>
              <a:p>
                <a:pPr lvl="1"/>
                <a:r>
                  <a:rPr lang="en-US" dirty="0"/>
                  <a:t>Layer 1 closer to beam line</a:t>
                </a:r>
              </a:p>
              <a:p>
                <a:pPr lvl="2"/>
                <a:r>
                  <a:rPr lang="en-US" dirty="0"/>
                  <a:t>43 mm to 30 mm</a:t>
                </a:r>
              </a:p>
              <a:p>
                <a:pPr lvl="1"/>
                <a:r>
                  <a:rPr lang="en-US" dirty="0"/>
                  <a:t>Layer 4 extends to 160 mm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  <a:blipFill>
                <a:blip r:embed="rId2"/>
                <a:stretch>
                  <a:fillRect l="-266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0" t="-42900" r="-41790" b="42900"/>
          <a:stretch/>
        </p:blipFill>
        <p:spPr>
          <a:xfrm>
            <a:off x="6531602" y="-145436"/>
            <a:ext cx="9644397" cy="29389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Pixels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t="3833" r="31765" b="3375"/>
          <a:stretch/>
        </p:blipFill>
        <p:spPr>
          <a:xfrm rot="5400000">
            <a:off x="5267108" y="2829753"/>
            <a:ext cx="2905297" cy="4161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696" y="1024195"/>
            <a:ext cx="651354" cy="18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1602" y="1024195"/>
            <a:ext cx="771072" cy="303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78" y="3457925"/>
            <a:ext cx="3391422" cy="2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</p:spPr>
            <p:txBody>
              <a:bodyPr/>
              <a:lstStyle/>
              <a:p>
                <a:r>
                  <a:rPr lang="en-US" dirty="0"/>
                  <a:t>Distance calculation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Infrared safe</a:t>
                </a:r>
              </a:p>
              <a:p>
                <a:pPr lvl="1"/>
                <a:r>
                  <a:rPr lang="en-US" dirty="0"/>
                  <a:t>Circular jet area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  <a:blipFill>
                <a:blip r:embed="rId3"/>
                <a:stretch>
                  <a:fillRect l="-214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59586-D743-F941-9259-478616F33B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BDE3D-0CFD-F54D-AA28-4EF306F4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AA85-8732-C545-B720-92A7CB0D2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9F464D-C75A-9C4E-955A-DCCE5CF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AC121-7F06-BC46-8AFA-9941C1A1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98" y="1229480"/>
            <a:ext cx="5771333" cy="4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5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FDB1D-6BAD-7F4B-A1BD-C5DA2FD1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section-probability that two particles will collide and react a certain way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4588-01D7-8F4B-9E85-8E6F3D4540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1833-AAA0-E84B-A27F-B2BB5A94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120F9-CE64-984E-9E9F-81D862E1A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51A3E-946C-224C-A2C8-FEB5C8C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Cross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152C-0696-9045-8709-55F909AF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7327"/>
            <a:ext cx="3928699" cy="5235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D647-ABC4-7B45-A7D7-E9279D4E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8" y="18276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9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4C7BD5-E85F-F944-8E51-D62B6BF10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382657" cy="5235995"/>
          </a:xfrm>
        </p:spPr>
        <p:txBody>
          <a:bodyPr>
            <a:normAutofit/>
          </a:bodyPr>
          <a:lstStyle/>
          <a:p>
            <a:r>
              <a:rPr lang="en-US" dirty="0"/>
              <a:t>Isolation Methods</a:t>
            </a:r>
          </a:p>
          <a:p>
            <a:pPr lvl="1"/>
            <a:r>
              <a:rPr lang="en-US" dirty="0"/>
              <a:t>Electrons and muons are isolated</a:t>
            </a:r>
          </a:p>
          <a:p>
            <a:pPr lvl="2"/>
            <a:r>
              <a:rPr lang="en-US" dirty="0"/>
              <a:t>Measurements in Electromagnet Calorimeter and Muon Chambers, respectively</a:t>
            </a:r>
          </a:p>
          <a:p>
            <a:pPr lvl="1"/>
            <a:r>
              <a:rPr lang="en-US" dirty="0"/>
              <a:t>Using recommendations by CMS</a:t>
            </a:r>
          </a:p>
          <a:p>
            <a:pPr lvl="1"/>
            <a:endParaRPr lang="en-US" dirty="0"/>
          </a:p>
          <a:p>
            <a:r>
              <a:rPr lang="en-US" dirty="0"/>
              <a:t>Hadronic </a:t>
            </a:r>
            <a:r>
              <a:rPr lang="en-US" dirty="0" err="1"/>
              <a:t>Taus</a:t>
            </a:r>
            <a:endParaRPr lang="en-US" dirty="0"/>
          </a:p>
          <a:p>
            <a:pPr lvl="1"/>
            <a:r>
              <a:rPr lang="en-US" dirty="0"/>
              <a:t>Looking at isolated charged hadrons</a:t>
            </a:r>
          </a:p>
          <a:p>
            <a:pPr lvl="1"/>
            <a:r>
              <a:rPr lang="en-US" dirty="0"/>
              <a:t>Boosted Decision Trees (BDT)</a:t>
            </a:r>
          </a:p>
          <a:p>
            <a:pPr lvl="1"/>
            <a:r>
              <a:rPr lang="en-US" dirty="0"/>
              <a:t>Training is matched gen level </a:t>
            </a:r>
            <a:r>
              <a:rPr lang="en-US" dirty="0" err="1"/>
              <a:t>taus</a:t>
            </a:r>
            <a:r>
              <a:rPr lang="en-US" dirty="0"/>
              <a:t> from 2017 </a:t>
            </a:r>
            <a:r>
              <a:rPr lang="en-US" dirty="0" err="1"/>
              <a:t>TTbar</a:t>
            </a:r>
            <a:r>
              <a:rPr lang="en-US" dirty="0"/>
              <a:t> simulation</a:t>
            </a:r>
          </a:p>
          <a:p>
            <a:pPr lvl="1"/>
            <a:r>
              <a:rPr lang="en-US" dirty="0"/>
              <a:t>Good discrimination between </a:t>
            </a:r>
            <a:r>
              <a:rPr lang="en-US" dirty="0" err="1"/>
              <a:t>taus</a:t>
            </a:r>
            <a:r>
              <a:rPr lang="en-US" dirty="0"/>
              <a:t> and other particles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711843-7EAB-5647-9ADA-19E4FBEC89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E1175C-763B-6B47-A4EF-2A4271C27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7944C-978C-5A4F-AE30-833B2D2C51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C96BB0-6CB2-C34C-8436-FF5B113C4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 of Leptons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52BEC0-E6F4-6C49-A8A1-C32740885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71646" y="1215089"/>
            <a:ext cx="4886118" cy="5092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574A80-186D-9444-BF03-D16AD0EEBC89}"/>
              </a:ext>
            </a:extLst>
          </p:cNvPr>
          <p:cNvSpPr txBox="1"/>
          <p:nvPr/>
        </p:nvSpPr>
        <p:spPr>
          <a:xfrm>
            <a:off x="9985340" y="1835912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FB4FB-E1CE-3F42-B9BB-511818216B4C}"/>
              </a:ext>
            </a:extLst>
          </p:cNvPr>
          <p:cNvSpPr/>
          <p:nvPr/>
        </p:nvSpPr>
        <p:spPr>
          <a:xfrm>
            <a:off x="8242300" y="3238500"/>
            <a:ext cx="1384300" cy="25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83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573BDD-3F02-2B45-B272-6B5128E3A2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Comparison of three hadronically decaying tau tagging methods</a:t>
                </a:r>
              </a:p>
              <a:p>
                <a:pPr lvl="1"/>
                <a:r>
                  <a:rPr lang="en-US" dirty="0"/>
                  <a:t>Custom MVA identifying charged hadron candidates</a:t>
                </a:r>
              </a:p>
              <a:p>
                <a:pPr lvl="2"/>
                <a:r>
                  <a:rPr lang="en-US" dirty="0"/>
                  <a:t>Custom BDT trained on ttbar 2017 samples to identify hadronically decaying </a:t>
                </a:r>
                <a:r>
                  <a:rPr lang="en-US" dirty="0" err="1"/>
                  <a:t>taus</a:t>
                </a:r>
                <a:endParaRPr lang="en-US" dirty="0"/>
              </a:p>
              <a:p>
                <a:pPr lvl="1"/>
                <a:r>
                  <a:rPr lang="en-US" dirty="0" err="1"/>
                  <a:t>Isotrack</a:t>
                </a:r>
                <a:r>
                  <a:rPr lang="en-US" dirty="0"/>
                  <a:t> using cut-based methods</a:t>
                </a:r>
              </a:p>
              <a:p>
                <a:pPr lvl="1"/>
                <a:r>
                  <a:rPr lang="en-US" dirty="0" err="1"/>
                  <a:t>Isotrack+tauPOG</a:t>
                </a:r>
                <a:r>
                  <a:rPr lang="en-US" dirty="0"/>
                  <a:t> identification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Veto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percent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=1 −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≥0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Efficiency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&amp;&amp; 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𝑔𝑒𝑛</m:t>
                            </m:r>
                          </m:sup>
                        </m:sSub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2573BDD-3F02-2B45-B272-6B5128E3A2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E6769-B56F-1F43-8F17-0128D8C96FB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1E6A3-56B4-3946-8E50-6390BA3973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53A0A-2379-0844-A1AD-35A2E527D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26A43B-D4F0-084E-ABC7-D2D001A2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MVA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930034-4A77-9246-B957-F73FC248C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86465"/>
              </p:ext>
            </p:extLst>
          </p:nvPr>
        </p:nvGraphicFramePr>
        <p:xfrm>
          <a:off x="2031999" y="4475376"/>
          <a:ext cx="8128001" cy="2087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386190355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87220596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95465346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38290894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4041817807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7648561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158885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en-US" b="0" dirty="0">
                          <a:solidFill>
                            <a:sysClr val="windowText" lastClr="000000"/>
                          </a:solidFill>
                          <a:effectLst/>
                        </a:rPr>
                        <a:t> </a:t>
                      </a:r>
                    </a:p>
                  </a:txBody>
                  <a:tcPr marL="38100" marR="38100" marT="38100" marB="38100"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ttbar 1-lep Background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T2tt(850, 100)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T2tt(500, 325)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97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Methods 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Percentage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Efficiency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Percentage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Efficiency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Percentage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Veto Efficiency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613651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Custom MVA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32.2%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57.7%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6.5%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10.9%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27.6%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39.4%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2123452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IsoTrack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21.3%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37.9%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2.6%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6.6%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8.9%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22.6%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019680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IsoTrack + TauPOG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29.0%</a:t>
                      </a:r>
                      <a:endParaRPr lang="en-US" b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49.1%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7.2%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22.6%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14.6%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50" b="0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rial" panose="020B0604020202020204" pitchFamily="34" charset="0"/>
                        </a:rPr>
                        <a:t>37.3%</a:t>
                      </a:r>
                      <a:endParaRPr lang="en-US" b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38100" marR="38100" marT="38100" marB="38100"/>
                </a:tc>
                <a:extLst>
                  <a:ext uri="{0D108BD9-81ED-4DB2-BD59-A6C34878D82A}">
                    <a16:rowId xmlns:a16="http://schemas.microsoft.com/office/drawing/2014/main" val="3651967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7769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Lepton Selection</a:t>
                </a:r>
              </a:p>
              <a:p>
                <a:pPr lvl="2"/>
                <a:r>
                  <a:rPr lang="en-US" dirty="0"/>
                  <a:t>Veto ID electron: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Loose muon: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err="1"/>
                  <a:t>IsoTrack</a:t>
                </a:r>
                <a:r>
                  <a:rPr lang="en-US" dirty="0"/>
                  <a:t>: cut based charged PF candidate</a:t>
                </a:r>
              </a:p>
              <a:p>
                <a:pPr lvl="2"/>
                <a:r>
                  <a:rPr lang="en-US" dirty="0" err="1"/>
                  <a:t>TauPOG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medium working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&gt;20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&gt;250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HEM Veto: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−3,−1.4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−1.57,−0.87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dirty="0"/>
                  <a:t> GeV applied to jets, electrons, and photons</a:t>
                </a:r>
              </a:p>
              <a:p>
                <a:pPr lvl="1"/>
                <a:r>
                  <a:rPr lang="en-US" dirty="0" err="1"/>
                  <a:t>Bjets</a:t>
                </a:r>
                <a:r>
                  <a:rPr lang="en-US" dirty="0"/>
                  <a:t>: </a:t>
                </a:r>
                <a:r>
                  <a:rPr lang="en-US" dirty="0" err="1"/>
                  <a:t>DeepCSV</a:t>
                </a:r>
                <a:r>
                  <a:rPr lang="en-US" dirty="0"/>
                  <a:t> medium working point</a:t>
                </a:r>
              </a:p>
              <a:p>
                <a:pPr lvl="1"/>
                <a:r>
                  <a:rPr lang="en-US" dirty="0"/>
                  <a:t>W/Top: deepAK8 tight working point</a:t>
                </a:r>
              </a:p>
              <a:p>
                <a:pPr lvl="1"/>
                <a:r>
                  <a:rPr lang="en-US" dirty="0"/>
                  <a:t>Deep Resolved Top: tight working point</a:t>
                </a:r>
              </a:p>
              <a:p>
                <a:pPr lvl="1"/>
                <a:r>
                  <a:rPr lang="en-US" dirty="0"/>
                  <a:t>Scale Factors: </a:t>
                </a:r>
                <a:r>
                  <a:rPr lang="en-US" dirty="0" err="1"/>
                  <a:t>PUWeights</a:t>
                </a:r>
                <a:r>
                  <a:rPr lang="en-US" dirty="0"/>
                  <a:t>, </a:t>
                </a:r>
                <a:r>
                  <a:rPr lang="en-US" dirty="0" err="1"/>
                  <a:t>BtagWeights</a:t>
                </a:r>
                <a:r>
                  <a:rPr lang="en-US" dirty="0"/>
                  <a:t>, </a:t>
                </a:r>
                <a:r>
                  <a:rPr lang="en-US" dirty="0" err="1"/>
                  <a:t>resTop</a:t>
                </a:r>
                <a:r>
                  <a:rPr lang="en-US" dirty="0"/>
                  <a:t>/Top/W, soft </a:t>
                </a:r>
                <a:r>
                  <a:rPr lang="en-US" dirty="0" err="1"/>
                  <a:t>btaggin</a:t>
                </a:r>
                <a:r>
                  <a:rPr lang="en-US" dirty="0"/>
                  <a:t>, </a:t>
                </a:r>
                <a:r>
                  <a:rPr lang="en-US" dirty="0" err="1"/>
                  <a:t>ISRWeights</a:t>
                </a:r>
                <a:r>
                  <a:rPr lang="en-US" dirty="0"/>
                  <a:t> (2016), </a:t>
                </a:r>
                <a:r>
                  <a:rPr lang="en-US" dirty="0" err="1"/>
                  <a:t>PrefireWeights</a:t>
                </a:r>
                <a:r>
                  <a:rPr lang="en-US" dirty="0"/>
                  <a:t> (2016/2017) for all backgrounds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2BA7-C9FD-CE49-8157-B2DDB79539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8CB8-2276-304E-9564-2C30F605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7879D-A154-A34C-BE5D-38A67CEA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6B150-ECED-3A4A-A8EE-C82D7913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Selection</a:t>
            </a:r>
          </a:p>
        </p:txBody>
      </p:sp>
    </p:spTree>
    <p:extLst>
      <p:ext uri="{BB962C8B-B14F-4D97-AF65-F5344CB8AC3E}">
        <p14:creationId xmlns:p14="http://schemas.microsoft.com/office/powerpoint/2010/main" val="28582599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34E82-2563-5A40-B456-275D64BD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53" y="1228725"/>
            <a:ext cx="7674370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A741B-1294-FD4E-BEC3-FE764E729F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9E4F1-580D-EB42-AD03-04045DB91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EE08F-4F27-2946-B5E2-857B10176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734B90-19D1-B447-8071-944E4EC5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Mass Region</a:t>
            </a:r>
          </a:p>
        </p:txBody>
      </p:sp>
    </p:spTree>
    <p:extLst>
      <p:ext uri="{BB962C8B-B14F-4D97-AF65-F5344CB8AC3E}">
        <p14:creationId xmlns:p14="http://schemas.microsoft.com/office/powerpoint/2010/main" val="312999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[2]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0AC89-2562-5146-B510-65D5E2A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598904"/>
            <a:ext cx="5751176" cy="40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4917D2-8D1F-9148-B5E1-C528D36B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56" y="1228725"/>
            <a:ext cx="6071163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06F7F-4E13-6D4E-8E99-61EDA3C2D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81E55-C526-7C4D-9B97-1AD7A5588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1399-1961-EA42-B209-85B08B74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6DA01D-3DE4-1148-BC7C-E808A782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Mass Region</a:t>
            </a:r>
          </a:p>
        </p:txBody>
      </p:sp>
    </p:spTree>
    <p:extLst>
      <p:ext uri="{BB962C8B-B14F-4D97-AF65-F5344CB8AC3E}">
        <p14:creationId xmlns:p14="http://schemas.microsoft.com/office/powerpoint/2010/main" val="34687174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8E63F-5A43-9844-80F7-5214BBF6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42356" y="1943100"/>
            <a:ext cx="28512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Low DM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37569-3605-4540-A86A-535F4BB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CE476-CC9D-7146-9551-795E7B22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4" y="3639123"/>
            <a:ext cx="2851251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2577-7E14-3E46-856E-CC863620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70"/>
            <a:ext cx="2851251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87CDA-8289-334E-BE7B-51799B21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0" y="3639122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3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High DM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848E-36A3-5D45-823E-E17CBD7A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51" y="1943100"/>
            <a:ext cx="2851251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BC8E3-EDD9-5C42-AB66-F99B294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CC63-4017-BA4C-B54D-397449ED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5" y="3639122"/>
            <a:ext cx="2851251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363F3-6864-0945-BA36-FC8437F95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69"/>
            <a:ext cx="2851251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BD625-2538-594A-A2A3-F974845B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1" y="3639123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2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the normalizations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tZ</a:t>
                </a:r>
                <a:r>
                  <a:rPr lang="en-US" dirty="0"/>
                  <a:t>, </a:t>
                </a:r>
                <a:r>
                  <a:rPr lang="en-US" dirty="0" err="1"/>
                  <a:t>ttZ</a:t>
                </a:r>
                <a:r>
                  <a:rPr lang="en-US" dirty="0"/>
                  <a:t>, WZ, and ZZ in </a:t>
                </a:r>
                <a:r>
                  <a:rPr lang="en-US" dirty="0" err="1"/>
                  <a:t>Rz</a:t>
                </a:r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tW</a:t>
                </a:r>
                <a:r>
                  <a:rPr lang="en-US" dirty="0"/>
                  <a:t>, </a:t>
                </a:r>
                <a:r>
                  <a:rPr lang="en-US" dirty="0" err="1"/>
                  <a:t>ttW</a:t>
                </a:r>
                <a:r>
                  <a:rPr lang="en-US" dirty="0"/>
                  <a:t>, and WW in 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E5062-CFC5-E846-93A1-476144DC92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D792-58D8-CD47-B14F-160C61600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8CF48-4423-BC4D-8464-0AB40A40A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98EDFA-F4DE-354A-AD15-DBF9D44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7505862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A1C79-EE3B-E247-9B76-9D03580D1B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3A518-806A-6B49-8858-3266FA8A1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E746-64CB-854F-B021-5609B29CC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558FC7-BFDD-3B4D-8204-60CB789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DM Validation Region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6F33F0-6855-3D41-8CDE-66FBCA97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0083" y="1024195"/>
            <a:ext cx="6053551" cy="5556755"/>
          </a:xfrm>
        </p:spPr>
      </p:pic>
    </p:spTree>
    <p:extLst>
      <p:ext uri="{BB962C8B-B14F-4D97-AF65-F5344CB8AC3E}">
        <p14:creationId xmlns:p14="http://schemas.microsoft.com/office/powerpoint/2010/main" val="23166770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214CA5-5FC3-7146-A592-6E3C5C5C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8" y="1294606"/>
            <a:ext cx="8559800" cy="5105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3B3F6-B012-0341-82AD-DA78C847F2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E8C0-3032-9D46-A164-8AF1CC3DB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9EC7F-C301-CB41-8722-237F02DCA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3B6A5-2F54-B347-800D-2492BB64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DM Validation</a:t>
            </a:r>
          </a:p>
        </p:txBody>
      </p:sp>
    </p:spTree>
    <p:extLst>
      <p:ext uri="{BB962C8B-B14F-4D97-AF65-F5344CB8AC3E}">
        <p14:creationId xmlns:p14="http://schemas.microsoft.com/office/powerpoint/2010/main" val="12108984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28679329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78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1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F13F4-9AF5-2340-B2E8-234361F2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636631" cy="5235995"/>
          </a:xfrm>
        </p:spPr>
        <p:txBody>
          <a:bodyPr/>
          <a:lstStyle/>
          <a:p>
            <a:r>
              <a:rPr lang="en-US" dirty="0"/>
              <a:t>What is Supersymmetry?</a:t>
            </a:r>
          </a:p>
          <a:p>
            <a:pPr lvl="1"/>
            <a:r>
              <a:rPr lang="en-US" dirty="0"/>
              <a:t>Fermion-bosonic partnership</a:t>
            </a:r>
          </a:p>
          <a:p>
            <a:pPr lvl="2"/>
            <a:r>
              <a:rPr lang="en-US" dirty="0"/>
              <a:t>For every fermion there is a boson partner, and vice-versa</a:t>
            </a:r>
          </a:p>
          <a:p>
            <a:pPr lvl="2"/>
            <a:r>
              <a:rPr lang="en-US" dirty="0"/>
              <a:t>Exact same quantum numbers except spin</a:t>
            </a:r>
          </a:p>
          <a:p>
            <a:pPr lvl="1"/>
            <a:r>
              <a:rPr lang="en-US" dirty="0"/>
              <a:t>Where is the ”</a:t>
            </a:r>
            <a:r>
              <a:rPr lang="en-US" dirty="0" err="1"/>
              <a:t>selectron</a:t>
            </a:r>
            <a:r>
              <a:rPr lang="en-US" dirty="0"/>
              <a:t>”?</a:t>
            </a:r>
          </a:p>
          <a:p>
            <a:pPr lvl="2"/>
            <a:r>
              <a:rPr lang="en-US" dirty="0"/>
              <a:t>Supersymmetry must be broken!</a:t>
            </a:r>
          </a:p>
          <a:p>
            <a:pPr lvl="1"/>
            <a:r>
              <a:rPr lang="en-US" dirty="0"/>
              <a:t>How does this solve things?</a:t>
            </a:r>
          </a:p>
          <a:p>
            <a:pPr lvl="1"/>
            <a:r>
              <a:rPr lang="en-US" dirty="0"/>
              <a:t>What should we search for?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BBC7-6686-834E-99AD-BBF7665D7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AB08-E93E-1143-9B17-699F9756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FE6F-9A05-214F-BC24-14E60C73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0FB36D-CC5F-BA45-B4C2-33CE6E3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Supersymmetry potentially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51DAF-6826-C74C-A26E-D5534C2F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74" y="1728547"/>
            <a:ext cx="6207026" cy="3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71A4-D623-5448-B3A0-787A5BE67AD4}"/>
              </a:ext>
            </a:extLst>
          </p:cNvPr>
          <p:cNvSpPr/>
          <p:nvPr/>
        </p:nvSpPr>
        <p:spPr>
          <a:xfrm>
            <a:off x="838196" y="5742877"/>
            <a:ext cx="10515599" cy="69672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872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4B62BA-9528-A244-85BE-57E15FE2F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yield of background </a:t>
                </a:r>
              </a:p>
              <a:p>
                <a:pPr lvl="1"/>
                <a:r>
                  <a:rPr lang="en-US" dirty="0"/>
                  <a:t>N=3042.65(LL)+7457.98(</a:t>
                </a:r>
                <a:r>
                  <a:rPr lang="en-US" dirty="0" err="1"/>
                  <a:t>Znunu</a:t>
                </a:r>
                <a:r>
                  <a:rPr lang="en-US" dirty="0"/>
                  <a:t>)+690.827(QCD)+0.390779(</a:t>
                </a:r>
                <a:r>
                  <a:rPr lang="en-US" dirty="0" err="1"/>
                  <a:t>ttZ</a:t>
                </a:r>
                <a:r>
                  <a:rPr lang="en-US" dirty="0"/>
                  <a:t>)+196.672(</a:t>
                </a:r>
                <a:r>
                  <a:rPr lang="en-US" dirty="0" err="1"/>
                  <a:t>Diboson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N=11388.52</a:t>
                </a:r>
              </a:p>
              <a:p>
                <a:pPr lvl="1"/>
                <a:r>
                  <a:rPr lang="en-US" dirty="0"/>
                  <a:t>Stat. Uncertainty = 0.0066(LL)+0.0027(</a:t>
                </a:r>
                <a:r>
                  <a:rPr lang="en-US" dirty="0" err="1"/>
                  <a:t>Znunu</a:t>
                </a:r>
                <a:r>
                  <a:rPr lang="en-US" dirty="0"/>
                  <a:t>)+0.03078(QCD)+0.10877(</a:t>
                </a:r>
                <a:r>
                  <a:rPr lang="en-US" dirty="0" err="1"/>
                  <a:t>ttZ</a:t>
                </a:r>
                <a:r>
                  <a:rPr lang="en-US" dirty="0"/>
                  <a:t>)+0.03485(</a:t>
                </a:r>
                <a:r>
                  <a:rPr lang="en-US" dirty="0" err="1"/>
                  <a:t>Diboson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Stat. Uncertainty = 68.40 (sum of weights squared)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uncertainty of stat uncertainty</a:t>
                </a:r>
              </a:p>
              <a:p>
                <a:pPr lvl="1"/>
                <a:r>
                  <a:rPr lang="en-US" dirty="0"/>
                  <a:t>Simple(independent) Syst. Uncertainty = 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4B62BA-9528-A244-85BE-57E15FE2F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A170-84BA-2441-B15C-D78EEB868C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A104-D181-914C-958B-B98B9F83C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FE79-E591-8242-A33A-FA7ACF539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59978E-AA59-2949-BBAB-F62BAF4D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for Single Bin</a:t>
            </a:r>
          </a:p>
        </p:txBody>
      </p:sp>
    </p:spTree>
    <p:extLst>
      <p:ext uri="{BB962C8B-B14F-4D97-AF65-F5344CB8AC3E}">
        <p14:creationId xmlns:p14="http://schemas.microsoft.com/office/powerpoint/2010/main" val="3896163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8BE9B2-A252-744D-8BFF-F80164C1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85" y="2550134"/>
            <a:ext cx="4204182" cy="3280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Higgs Interactions</a:t>
                </a:r>
              </a:p>
              <a:p>
                <a:pPr lvl="1"/>
                <a:r>
                  <a:rPr lang="en-US" dirty="0"/>
                  <a:t>Higgs mass has fermionic and scalar boson contributions</a:t>
                </a:r>
              </a:p>
              <a:p>
                <a:pPr lvl="1"/>
                <a:r>
                  <a:rPr lang="en-US" dirty="0"/>
                  <a:t>Scalar boson cancels contribution to fermion loops</a:t>
                </a:r>
              </a:p>
              <a:p>
                <a:pPr lvl="1"/>
                <a:r>
                  <a:rPr lang="en-US" dirty="0"/>
                  <a:t>Changes quadratic divergence to logarithmic </a:t>
                </a:r>
              </a:p>
              <a:p>
                <a:pPr lvl="2"/>
                <a:r>
                  <a:rPr lang="en-US" dirty="0"/>
                  <a:t>Renormalizable without fine tuning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mr>
                    </m:m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  <a:blipFill>
                <a:blip r:embed="rId4"/>
                <a:stretch>
                  <a:fillRect l="-15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E08FD-1E44-3F49-8751-4642848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67F71-FC85-904B-81CC-7F7DAF5C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C7FCF7-6432-7045-A8F5-3A85CF9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5C98E-F91D-BA4C-AE12-22B3EFF91E0A}"/>
              </a:ext>
            </a:extLst>
          </p:cNvPr>
          <p:cNvSpPr/>
          <p:nvPr/>
        </p:nvSpPr>
        <p:spPr>
          <a:xfrm>
            <a:off x="9185892" y="219318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8870F-DDFB-C046-B035-C6EB73F1901B}"/>
              </a:ext>
            </a:extLst>
          </p:cNvPr>
          <p:cNvSpPr/>
          <p:nvPr/>
        </p:nvSpPr>
        <p:spPr>
          <a:xfrm>
            <a:off x="11123376" y="2176769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2B3FC-0E98-7F4E-9AB4-5F0C4C7277AE}"/>
              </a:ext>
            </a:extLst>
          </p:cNvPr>
          <p:cNvSpPr/>
          <p:nvPr/>
        </p:nvSpPr>
        <p:spPr>
          <a:xfrm>
            <a:off x="10184195" y="290626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F9B18-9AFC-3541-832D-48DC40680BEA}"/>
              </a:ext>
            </a:extLst>
          </p:cNvPr>
          <p:cNvSpPr/>
          <p:nvPr/>
        </p:nvSpPr>
        <p:spPr>
          <a:xfrm>
            <a:off x="10097022" y="1796456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DFA74-9B97-2542-B39E-BA665A78F45E}"/>
              </a:ext>
            </a:extLst>
          </p:cNvPr>
          <p:cNvSpPr/>
          <p:nvPr/>
        </p:nvSpPr>
        <p:spPr>
          <a:xfrm>
            <a:off x="11264744" y="3736941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/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/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/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/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blipFill>
                <a:blip r:embed="rId8"/>
                <a:stretch>
                  <a:fillRect l="-285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/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45D3589-DCFB-3849-82EA-6A830987C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9FF8F-C229-9145-B704-02FC83984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/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blipFill>
                <a:blip r:embed="rId11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/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/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R-Parity Conservation</a:t>
                </a:r>
              </a:p>
              <a:p>
                <a:pPr lvl="1"/>
                <a:r>
                  <a:rPr lang="en-US" dirty="0"/>
                  <a:t>Simplified SUSY models assume conservation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sparticles</a:t>
                </a:r>
                <a:endParaRPr lang="en-US" dirty="0"/>
              </a:p>
              <a:p>
                <a:pPr lvl="1"/>
                <a:r>
                  <a:rPr lang="en-US" dirty="0"/>
                  <a:t>Must have a stable SUSY particle, Lightest Supersymmetric Particle (LSP)</a:t>
                </a:r>
              </a:p>
              <a:p>
                <a:pPr lvl="2"/>
                <a:r>
                  <a:rPr lang="en-US" dirty="0"/>
                  <a:t>Top </a:t>
                </a:r>
                <a:r>
                  <a:rPr lang="en-US" dirty="0" err="1"/>
                  <a:t>squark</a:t>
                </a:r>
                <a:r>
                  <a:rPr lang="en-US" dirty="0"/>
                  <a:t> decays to LSP + SM Particles</a:t>
                </a:r>
              </a:p>
              <a:p>
                <a:pPr lvl="2"/>
                <a:r>
                  <a:rPr lang="en-US" dirty="0"/>
                  <a:t>Neutralino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as candidate LSP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CCC27-3DAB-3741-AF59-EFF3D3915C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63E6C-08FC-A047-888B-5585005A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FEC9-784D-6046-A7D6-F8EC6CD2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8EAC6-C512-1F40-9054-B4BD3B1E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</p:spPr>
        <p:txBody>
          <a:bodyPr/>
          <a:lstStyle/>
          <a:p>
            <a:r>
              <a:rPr lang="en-US" dirty="0"/>
              <a:t>Dark Matter Candidate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8BBBB-572F-8748-960A-A9F559A50AAF}"/>
              </a:ext>
            </a:extLst>
          </p:cNvPr>
          <p:cNvCxnSpPr>
            <a:cxnSpLocks/>
          </p:cNvCxnSpPr>
          <p:nvPr/>
        </p:nvCxnSpPr>
        <p:spPr>
          <a:xfrm>
            <a:off x="7984785" y="4693338"/>
            <a:ext cx="180109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A7A8D-DF0F-DE4A-B6A6-CE257C80FB9C}"/>
              </a:ext>
            </a:extLst>
          </p:cNvPr>
          <p:cNvCxnSpPr>
            <a:cxnSpLocks/>
          </p:cNvCxnSpPr>
          <p:nvPr/>
        </p:nvCxnSpPr>
        <p:spPr>
          <a:xfrm>
            <a:off x="9817743" y="4693338"/>
            <a:ext cx="1298170" cy="935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/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/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/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1289-A096-054E-9563-310F3F22BBBC}"/>
              </a:ext>
            </a:extLst>
          </p:cNvPr>
          <p:cNvCxnSpPr>
            <a:cxnSpLocks/>
          </p:cNvCxnSpPr>
          <p:nvPr/>
        </p:nvCxnSpPr>
        <p:spPr>
          <a:xfrm flipV="1">
            <a:off x="9785876" y="3580927"/>
            <a:ext cx="1330037" cy="110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C52ED-739C-7C44-8BBD-D4C2CBCB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9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ide" id="{C2437A05-6A58-9447-ADBD-416D69815476}" vid="{3F98DB81-36F7-E245-9A33-0E64A9742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15505</TotalTime>
  <Words>2993</Words>
  <Application>Microsoft Macintosh PowerPoint</Application>
  <PresentationFormat>Widescreen</PresentationFormat>
  <Paragraphs>708</Paragraphs>
  <Slides>71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Times New Roman</vt:lpstr>
      <vt:lpstr>Retrospect</vt:lpstr>
      <vt:lpstr>Search for Top Squarks via All-hadronic Decay Channels with Heavy Object Tagging</vt:lpstr>
      <vt:lpstr>Outline</vt:lpstr>
      <vt:lpstr>Standard Model</vt:lpstr>
      <vt:lpstr>Hierarchy Problem</vt:lpstr>
      <vt:lpstr>Dark Matter</vt:lpstr>
      <vt:lpstr>Dark Matter</vt:lpstr>
      <vt:lpstr>What does Supersymmetry potentially solve?</vt:lpstr>
      <vt:lpstr>Hierarchy Solution</vt:lpstr>
      <vt:lpstr>Dark Matter Candidate</vt:lpstr>
      <vt:lpstr>Grand Unified Theory</vt:lpstr>
      <vt:lpstr>Outline</vt:lpstr>
      <vt:lpstr>Compact Muon Solenoid (CMS)</vt:lpstr>
      <vt:lpstr>CMS Detector</vt:lpstr>
      <vt:lpstr>Muon Interaction</vt:lpstr>
      <vt:lpstr>Electron Interaction</vt:lpstr>
      <vt:lpstr>Photon Interaction</vt:lpstr>
      <vt:lpstr>Charged Hadron Interaction</vt:lpstr>
      <vt:lpstr>Neutral Hadron Interaction</vt:lpstr>
      <vt:lpstr>Outline</vt:lpstr>
      <vt:lpstr>Jet Reconstruction</vt:lpstr>
      <vt:lpstr>B Tagging</vt:lpstr>
      <vt:lpstr>Heavy Object Tagging</vt:lpstr>
      <vt:lpstr>Missing Transverse Momentum</vt:lpstr>
      <vt:lpstr>H_T</vt:lpstr>
      <vt:lpstr>Electron and Muon Identification</vt:lpstr>
      <vt:lpstr>Tau Identification</vt:lpstr>
      <vt:lpstr>Data Methods</vt:lpstr>
      <vt:lpstr>Simplified SUSY Models</vt:lpstr>
      <vt:lpstr>Search Strategy</vt:lpstr>
      <vt:lpstr>Targeted Search Regions</vt:lpstr>
      <vt:lpstr>Lost Lepton Background</vt:lpstr>
      <vt:lpstr>Lost Lepton Background</vt:lpstr>
      <vt:lpstr>Compare Inclusive Regions</vt:lpstr>
      <vt:lpstr>Transfer Factor Methods</vt:lpstr>
      <vt:lpstr>Transfer Factor Methods</vt:lpstr>
      <vt:lpstr>Example LL Prediction</vt:lpstr>
      <vt:lpstr>Z to Invisible</vt:lpstr>
      <vt:lpstr>Comparison of Z Normalization for Muons</vt:lpstr>
      <vt:lpstr>Photon Shape Corrections</vt:lpstr>
      <vt:lpstr>Comparison of Normalization</vt:lpstr>
      <vt:lpstr>QCD Background</vt:lpstr>
      <vt:lpstr>QCD Smearing Method</vt:lpstr>
      <vt:lpstr>QCD Control Region Comparison</vt:lpstr>
      <vt:lpstr>Rare Background</vt:lpstr>
      <vt:lpstr>Validation Region</vt:lpstr>
      <vt:lpstr>Validation Region</vt:lpstr>
      <vt:lpstr>Higgs Combined Tool Statistics</vt:lpstr>
      <vt:lpstr>Limits</vt:lpstr>
      <vt:lpstr>Limits</vt:lpstr>
      <vt:lpstr>Backup</vt:lpstr>
      <vt:lpstr>t ̃_1: Dynamic Reason to be at bottom of sParticles</vt:lpstr>
      <vt:lpstr>The Tracker Detector</vt:lpstr>
      <vt:lpstr>Phase 1 Pixels</vt:lpstr>
      <vt:lpstr>Anti-kT Algorithm</vt:lpstr>
      <vt:lpstr>Stop Cross Section</vt:lpstr>
      <vt:lpstr>Identification of Leptons</vt:lpstr>
      <vt:lpstr>Tau MVA</vt:lpstr>
      <vt:lpstr>Baseline Selection</vt:lpstr>
      <vt:lpstr>Low Mass Region</vt:lpstr>
      <vt:lpstr>High Mass Region</vt:lpstr>
      <vt:lpstr>Lost Lepton Inclusive Low DM </vt:lpstr>
      <vt:lpstr>Lost Lepton Inclusive High DM </vt:lpstr>
      <vt:lpstr>Z Normalization</vt:lpstr>
      <vt:lpstr>Low DM Validation Region</vt:lpstr>
      <vt:lpstr>High DM Validation</vt:lpstr>
      <vt:lpstr>Datacard Calculation</vt:lpstr>
      <vt:lpstr>Datacard Calculation</vt:lpstr>
      <vt:lpstr>Datacard Calculation</vt:lpstr>
      <vt:lpstr>Datacard Calculation</vt:lpstr>
      <vt:lpstr>Datacard Calculation</vt:lpstr>
      <vt:lpstr>Example Calculation for Single Bin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Kilpatrick</dc:creator>
  <cp:lastModifiedBy>Matthew Kilpatrick</cp:lastModifiedBy>
  <cp:revision>173</cp:revision>
  <dcterms:created xsi:type="dcterms:W3CDTF">2016-06-21T17:55:16Z</dcterms:created>
  <dcterms:modified xsi:type="dcterms:W3CDTF">2019-12-16T07:25:21Z</dcterms:modified>
</cp:coreProperties>
</file>